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package" ContentType="application/vnd.openxmlformats-officedocument.package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256" r:id="rId2"/>
    <p:sldId id="362" r:id="rId3"/>
    <p:sldId id="302" r:id="rId4"/>
    <p:sldId id="277" r:id="rId5"/>
    <p:sldId id="278" r:id="rId6"/>
    <p:sldId id="345" r:id="rId7"/>
    <p:sldId id="279" r:id="rId8"/>
    <p:sldId id="369" r:id="rId9"/>
    <p:sldId id="360" r:id="rId10"/>
    <p:sldId id="361" r:id="rId11"/>
    <p:sldId id="357" r:id="rId12"/>
    <p:sldId id="359" r:id="rId13"/>
    <p:sldId id="363" r:id="rId14"/>
    <p:sldId id="324" r:id="rId15"/>
    <p:sldId id="317" r:id="rId16"/>
    <p:sldId id="327" r:id="rId17"/>
    <p:sldId id="375" r:id="rId18"/>
    <p:sldId id="366" r:id="rId19"/>
    <p:sldId id="373" r:id="rId20"/>
    <p:sldId id="367" r:id="rId21"/>
    <p:sldId id="376" r:id="rId22"/>
    <p:sldId id="370" r:id="rId23"/>
    <p:sldId id="368" r:id="rId24"/>
    <p:sldId id="347" r:id="rId25"/>
    <p:sldId id="348" r:id="rId26"/>
    <p:sldId id="349" r:id="rId27"/>
    <p:sldId id="351" r:id="rId28"/>
    <p:sldId id="352" r:id="rId29"/>
    <p:sldId id="354" r:id="rId30"/>
    <p:sldId id="377" r:id="rId31"/>
    <p:sldId id="371" r:id="rId32"/>
    <p:sldId id="341" r:id="rId33"/>
    <p:sldId id="338" r:id="rId34"/>
  </p:sldIdLst>
  <p:sldSz cx="9144000" cy="6858000" type="screen4x3"/>
  <p:notesSz cx="67818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84" autoAdjust="0"/>
    <p:restoredTop sz="94660"/>
  </p:normalViewPr>
  <p:slideViewPr>
    <p:cSldViewPr>
      <p:cViewPr varScale="1">
        <p:scale>
          <a:sx n="66" d="100"/>
          <a:sy n="66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7.package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Гривна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707609.74043904839</c:v>
                </c:pt>
                <c:pt idx="1">
                  <c:v>793988.63189154922</c:v>
                </c:pt>
                <c:pt idx="2">
                  <c:v>863428.28398962482</c:v>
                </c:pt>
                <c:pt idx="3">
                  <c:v>819786.59111202252</c:v>
                </c:pt>
                <c:pt idx="4">
                  <c:v>803009.14514794818</c:v>
                </c:pt>
                <c:pt idx="5">
                  <c:v>721872.74730818998</c:v>
                </c:pt>
                <c:pt idx="6">
                  <c:v>785042.41164760664</c:v>
                </c:pt>
                <c:pt idx="7">
                  <c:v>808448.68611675431</c:v>
                </c:pt>
                <c:pt idx="8">
                  <c:v>885315.85466495599</c:v>
                </c:pt>
                <c:pt idx="9">
                  <c:v>1045245.213425542</c:v>
                </c:pt>
                <c:pt idx="10">
                  <c:v>1041834.3399036227</c:v>
                </c:pt>
                <c:pt idx="11">
                  <c:v>1074496.1143964173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1005531.8365549863</c:v>
                </c:pt>
                <c:pt idx="1">
                  <c:v>1118702.0297543122</c:v>
                </c:pt>
                <c:pt idx="2">
                  <c:v>1131553.1573309489</c:v>
                </c:pt>
                <c:pt idx="3">
                  <c:v>1066140.8001582639</c:v>
                </c:pt>
                <c:pt idx="4">
                  <c:v>993905.50579120812</c:v>
                </c:pt>
                <c:pt idx="5">
                  <c:v>966544.04352999083</c:v>
                </c:pt>
                <c:pt idx="6">
                  <c:v>997859.79375583678</c:v>
                </c:pt>
                <c:pt idx="7">
                  <c:v>961972.31170001777</c:v>
                </c:pt>
                <c:pt idx="8">
                  <c:v>1112373.9000123616</c:v>
                </c:pt>
                <c:pt idx="9">
                  <c:v>1226229.2711425468</c:v>
                </c:pt>
                <c:pt idx="10">
                  <c:v>1152323.5728502711</c:v>
                </c:pt>
                <c:pt idx="11">
                  <c:v>1388702.1816798858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1299165.7106416137</c:v>
                </c:pt>
                <c:pt idx="1">
                  <c:v>1299847.741059127</c:v>
                </c:pt>
                <c:pt idx="2">
                  <c:v>1403656.838677132</c:v>
                </c:pt>
                <c:pt idx="3" formatCode="###,###,###,###,##0.00">
                  <c:v>1197603.8903480952</c:v>
                </c:pt>
                <c:pt idx="4" formatCode="###,###,###,###,##0.00">
                  <c:v>1139923.827121638</c:v>
                </c:pt>
                <c:pt idx="5" formatCode="###,###,###,###,##0.00">
                  <c:v>1146741.7904324895</c:v>
                </c:pt>
                <c:pt idx="6" formatCode="###,###,###,###,##0.00">
                  <c:v>1210184.7980946102</c:v>
                </c:pt>
                <c:pt idx="7" formatCode="###,###,###,###,##0.00">
                  <c:v>1260363.5418565965</c:v>
                </c:pt>
                <c:pt idx="8" formatCode="###,###,###,###,##0.00">
                  <c:v>1460955.5330179231</c:v>
                </c:pt>
                <c:pt idx="9">
                  <c:v>1822062.1294886477</c:v>
                </c:pt>
                <c:pt idx="10">
                  <c:v>1813000</c:v>
                </c:pt>
              </c:numCache>
            </c:numRef>
          </c:val>
        </c:ser>
        <c:marker val="1"/>
        <c:axId val="79484032"/>
        <c:axId val="79485568"/>
      </c:lineChart>
      <c:catAx>
        <c:axId val="794840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79485568"/>
        <c:crosses val="autoZero"/>
        <c:auto val="1"/>
        <c:lblAlgn val="ctr"/>
        <c:lblOffset val="100"/>
        <c:tickLblSkip val="1"/>
      </c:catAx>
      <c:valAx>
        <c:axId val="794855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39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 err="1" smtClean="0"/>
                  <a:t>Млрд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грн</a:t>
                </a:r>
                <a:r>
                  <a:rPr lang="ru-RU" dirty="0" smtClean="0"/>
                  <a:t>.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79484032"/>
        <c:crosses val="autoZero"/>
        <c:crossBetween val="between"/>
        <c:dispUnits>
          <c:builtInUnit val="millions"/>
        </c:dispUnits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3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Прогнозы роста 2010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7863112358218344"/>
          <c:y val="0.14409684745544804"/>
          <c:w val="0.80707481757686306"/>
          <c:h val="0.74930904207568783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Оптимист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1.433681721754664E-2"/>
                  <c:y val="-5.48362791641568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uk-UA" dirty="0" smtClean="0"/>
                      <a:t>39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1469453774037314E-2"/>
                  <c:y val="-1.5232299767821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+2</a:t>
                    </a:r>
                    <a:r>
                      <a:rPr lang="uk-UA" dirty="0" smtClean="0"/>
                      <a:t>4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+28%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uk-UA" dirty="0" smtClean="0"/>
                      <a:t>23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5806270991583953E-2"/>
                  <c:y val="-9.13937986069282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</a:t>
                    </a:r>
                    <a:r>
                      <a:rPr lang="uk-UA" dirty="0" smtClean="0"/>
                      <a:t>4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8.6020903305279919E-3"/>
                  <c:y val="-3.96039793963355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uk-UA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1291062.4806289743</c:v>
                </c:pt>
                <c:pt idx="1">
                  <c:v>1596240.9997201937</c:v>
                </c:pt>
                <c:pt idx="2">
                  <c:v>2049509.5049936725</c:v>
                </c:pt>
                <c:pt idx="3">
                  <c:v>2512172.7246654821</c:v>
                </c:pt>
                <c:pt idx="4">
                  <c:v>2160327.8374888184</c:v>
                </c:pt>
                <c:pt idx="5">
                  <c:v>2265693.037241918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Пессимист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prstClr val="white"/>
                  </a:gs>
                </a:gsLst>
                <a:lin ang="5400000" scaled="0"/>
              </a:gra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1.7203954884406871E-2"/>
                  <c:y val="3.0464599535642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</a:t>
                    </a:r>
                    <a:r>
                      <a:rPr lang="uk-UA" dirty="0" smtClean="0"/>
                      <a:t>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1.3940353421735434E-2"/>
                  <c:y val="-3.44825683720365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</a:t>
                    </a:r>
                    <a:r>
                      <a:rPr lang="uk-UA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1291062.4806289743</c:v>
                </c:pt>
                <c:pt idx="1">
                  <c:v>1596240.9997201937</c:v>
                </c:pt>
                <c:pt idx="2">
                  <c:v>2049509.5049936725</c:v>
                </c:pt>
                <c:pt idx="3">
                  <c:v>2512172.7246654821</c:v>
                </c:pt>
                <c:pt idx="4">
                  <c:v>2058665.3510187569</c:v>
                </c:pt>
                <c:pt idx="5">
                  <c:v>1949453.5293596084</c:v>
                </c:pt>
              </c:numCache>
            </c:numRef>
          </c:val>
        </c:ser>
        <c:axId val="89385216"/>
        <c:axId val="89288704"/>
      </c:barChart>
      <c:catAx>
        <c:axId val="89385216"/>
        <c:scaling>
          <c:orientation val="minMax"/>
        </c:scaling>
        <c:axPos val="b"/>
        <c:tickLblPos val="nextTo"/>
        <c:crossAx val="89288704"/>
        <c:crosses val="autoZero"/>
        <c:auto val="1"/>
        <c:lblAlgn val="ctr"/>
        <c:lblOffset val="100"/>
      </c:catAx>
      <c:valAx>
        <c:axId val="89288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 </a:t>
                </a:r>
                <a:r>
                  <a:rPr lang="en-US" dirty="0" smtClean="0"/>
                  <a:t>USD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89385216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3737502133589333"/>
          <c:y val="0.1707663142128393"/>
          <c:w val="0.32875423268075682"/>
          <c:h val="0.1191959840461451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Прогнозы роста 2010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7863112358218333"/>
          <c:y val="0.14409684745544793"/>
          <c:w val="0.80707481757686261"/>
          <c:h val="0.74930904207568716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Оптимист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+37%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+25%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+31%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+31%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0071544104565298E-2"/>
                  <c:y val="-2.437167962851419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+30%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1.146945377403742E-2"/>
                  <c:y val="-3.35110594892070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+12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7544165.630691695</c:v>
                </c:pt>
                <c:pt idx="1">
                  <c:v>9409728.8848458566</c:v>
                </c:pt>
                <c:pt idx="2">
                  <c:v>12342701.736050498</c:v>
                </c:pt>
                <c:pt idx="3">
                  <c:v>16113400.544273404</c:v>
                </c:pt>
                <c:pt idx="4">
                  <c:v>20947420.707555421</c:v>
                </c:pt>
                <c:pt idx="5">
                  <c:v>23461111.192462079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Пессимист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prstClr val="white"/>
                  </a:gs>
                </a:gsLst>
                <a:lin ang="5400000" scaled="0"/>
              </a:gra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2.293890754807474E-2"/>
                  <c:y val="1.2185839814257101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+27%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2523126302166829E-3"/>
                  <c:y val="5.691123023489168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7544165.630691695</c:v>
                </c:pt>
                <c:pt idx="1">
                  <c:v>9409728.8848458566</c:v>
                </c:pt>
                <c:pt idx="2">
                  <c:v>12342701.736050498</c:v>
                </c:pt>
                <c:pt idx="3">
                  <c:v>16113400.544273404</c:v>
                </c:pt>
                <c:pt idx="4">
                  <c:v>20464018.69122722</c:v>
                </c:pt>
                <c:pt idx="5">
                  <c:v>21487219.625788577</c:v>
                </c:pt>
              </c:numCache>
            </c:numRef>
          </c:val>
        </c:ser>
        <c:axId val="89690112"/>
        <c:axId val="89691648"/>
      </c:barChart>
      <c:catAx>
        <c:axId val="89690112"/>
        <c:scaling>
          <c:orientation val="minMax"/>
        </c:scaling>
        <c:axPos val="b"/>
        <c:tickLblPos val="nextTo"/>
        <c:crossAx val="89691648"/>
        <c:crosses val="autoZero"/>
        <c:auto val="1"/>
        <c:lblAlgn val="ctr"/>
        <c:lblOffset val="100"/>
      </c:catAx>
      <c:valAx>
        <c:axId val="896916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 </a:t>
                </a:r>
                <a:r>
                  <a:rPr lang="ru-RU" dirty="0" err="1" smtClean="0"/>
                  <a:t>грн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89690112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3737502133589333"/>
          <c:y val="0.17076631421283917"/>
          <c:w val="0.32875423268075671"/>
          <c:h val="0.1191959840461450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Прогнозы роста 2010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7863112358218339"/>
          <c:y val="0.14409684745544799"/>
          <c:w val="0.80707481757686284"/>
          <c:h val="0.7493090420756876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Оптимист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en-US" dirty="0" smtClean="0"/>
                      <a:t>42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+2</a:t>
                    </a:r>
                    <a:r>
                      <a:rPr lang="en-US" dirty="0" smtClean="0"/>
                      <a:t>6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+31%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en-US" dirty="0" smtClean="0"/>
                      <a:t>26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1.1469453774037314E-2"/>
                  <c:y val="-9.13937986069282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8.6020903305279867E-3"/>
                  <c:y val="-3.96039793963355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1479505.5345977673</c:v>
                </c:pt>
                <c:pt idx="1">
                  <c:v>1863312.6504645259</c:v>
                </c:pt>
                <c:pt idx="2">
                  <c:v>2444099.3536733654</c:v>
                </c:pt>
                <c:pt idx="3">
                  <c:v>3088167.8757613013</c:v>
                </c:pt>
                <c:pt idx="4">
                  <c:v>2624942.6943971072</c:v>
                </c:pt>
                <c:pt idx="5">
                  <c:v>2703690.9752290193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Пессимист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prstClr val="white"/>
                  </a:gs>
                </a:gsLst>
                <a:lin ang="5400000" scaled="0"/>
              </a:gra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1.7203954884406871E-2"/>
                  <c:y val="3.0464599535642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1.3940353421735429E-2"/>
                  <c:y val="-3.448256837203657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-7%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1479505.5345977673</c:v>
                </c:pt>
                <c:pt idx="1">
                  <c:v>1863312.6504645259</c:v>
                </c:pt>
                <c:pt idx="2">
                  <c:v>2444099.3536733654</c:v>
                </c:pt>
                <c:pt idx="3">
                  <c:v>3088167.8757613013</c:v>
                </c:pt>
                <c:pt idx="4">
                  <c:v>2501415.9793666541</c:v>
                </c:pt>
                <c:pt idx="5">
                  <c:v>2326316.8608109886</c:v>
                </c:pt>
              </c:numCache>
            </c:numRef>
          </c:val>
        </c:ser>
        <c:axId val="89921408"/>
        <c:axId val="89922944"/>
      </c:barChart>
      <c:catAx>
        <c:axId val="89921408"/>
        <c:scaling>
          <c:orientation val="minMax"/>
        </c:scaling>
        <c:axPos val="b"/>
        <c:tickLblPos val="nextTo"/>
        <c:crossAx val="89922944"/>
        <c:crosses val="autoZero"/>
        <c:auto val="1"/>
        <c:lblAlgn val="ctr"/>
        <c:lblOffset val="100"/>
      </c:catAx>
      <c:valAx>
        <c:axId val="899229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 </a:t>
                </a:r>
                <a:r>
                  <a:rPr lang="en-US" dirty="0" smtClean="0"/>
                  <a:t>USD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89921408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19149720623974414"/>
          <c:y val="0.17076631421283917"/>
          <c:w val="0.32875423268075682"/>
          <c:h val="0.1374747437675306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Средневзвешенная стоимость 1 упаковки ЛС</c:v>
                </c:pt>
              </c:strCache>
            </c:strRef>
          </c:tx>
          <c:marker>
            <c:symbol val="none"/>
          </c:marker>
          <c:cat>
            <c:numRef>
              <c:f>Лист1!$A$2:$A$23</c:f>
              <c:numCache>
                <c:formatCode>mmm/yy</c:formatCode>
                <c:ptCount val="22"/>
                <c:pt idx="0">
                  <c:v>39479</c:v>
                </c:pt>
                <c:pt idx="1">
                  <c:v>39508</c:v>
                </c:pt>
                <c:pt idx="2">
                  <c:v>39539</c:v>
                </c:pt>
                <c:pt idx="3">
                  <c:v>39569</c:v>
                </c:pt>
                <c:pt idx="4">
                  <c:v>39600</c:v>
                </c:pt>
                <c:pt idx="5">
                  <c:v>39630</c:v>
                </c:pt>
                <c:pt idx="6">
                  <c:v>39661</c:v>
                </c:pt>
                <c:pt idx="7">
                  <c:v>39692</c:v>
                </c:pt>
                <c:pt idx="8">
                  <c:v>39722</c:v>
                </c:pt>
                <c:pt idx="9">
                  <c:v>39753</c:v>
                </c:pt>
                <c:pt idx="10">
                  <c:v>39783</c:v>
                </c:pt>
                <c:pt idx="11">
                  <c:v>39814</c:v>
                </c:pt>
                <c:pt idx="12">
                  <c:v>39845</c:v>
                </c:pt>
                <c:pt idx="13">
                  <c:v>39873</c:v>
                </c:pt>
                <c:pt idx="14">
                  <c:v>39904</c:v>
                </c:pt>
                <c:pt idx="15">
                  <c:v>39934</c:v>
                </c:pt>
                <c:pt idx="16">
                  <c:v>39965</c:v>
                </c:pt>
                <c:pt idx="17">
                  <c:v>39995</c:v>
                </c:pt>
                <c:pt idx="18">
                  <c:v>40026</c:v>
                </c:pt>
                <c:pt idx="19">
                  <c:v>40057</c:v>
                </c:pt>
                <c:pt idx="20">
                  <c:v>40087</c:v>
                </c:pt>
                <c:pt idx="21">
                  <c:v>40118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10.147097017049473</c:v>
                </c:pt>
                <c:pt idx="1">
                  <c:v>10.620162546542451</c:v>
                </c:pt>
                <c:pt idx="2">
                  <c:v>10.821219694369219</c:v>
                </c:pt>
                <c:pt idx="3">
                  <c:v>10.794975864363138</c:v>
                </c:pt>
                <c:pt idx="4">
                  <c:v>10.808502147892639</c:v>
                </c:pt>
                <c:pt idx="5">
                  <c:v>10.69453111359535</c:v>
                </c:pt>
                <c:pt idx="6">
                  <c:v>10.348512620536464</c:v>
                </c:pt>
                <c:pt idx="7">
                  <c:v>11.006101405904266</c:v>
                </c:pt>
                <c:pt idx="8">
                  <c:v>12.037471780455151</c:v>
                </c:pt>
                <c:pt idx="9">
                  <c:v>12.209002356397471</c:v>
                </c:pt>
                <c:pt idx="10">
                  <c:v>13.675012047305104</c:v>
                </c:pt>
                <c:pt idx="11">
                  <c:v>15.389908513393982</c:v>
                </c:pt>
                <c:pt idx="12">
                  <c:v>15.387076805737772</c:v>
                </c:pt>
                <c:pt idx="13">
                  <c:v>15.282254601212054</c:v>
                </c:pt>
                <c:pt idx="14">
                  <c:v>14.969749411927427</c:v>
                </c:pt>
                <c:pt idx="15">
                  <c:v>14.710327725930354</c:v>
                </c:pt>
                <c:pt idx="16">
                  <c:v>14.625006765522521</c:v>
                </c:pt>
                <c:pt idx="17">
                  <c:v>14.386416811564203</c:v>
                </c:pt>
                <c:pt idx="18">
                  <c:v>14.200870100798703</c:v>
                </c:pt>
                <c:pt idx="19">
                  <c:v>15.31</c:v>
                </c:pt>
                <c:pt idx="20">
                  <c:v>16.7</c:v>
                </c:pt>
                <c:pt idx="21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Курс USD</c:v>
                </c:pt>
              </c:strCache>
            </c:strRef>
          </c:tx>
          <c:marker>
            <c:symbol val="none"/>
          </c:marker>
          <c:cat>
            <c:numRef>
              <c:f>Лист1!$A$2:$A$23</c:f>
              <c:numCache>
                <c:formatCode>mmm/yy</c:formatCode>
                <c:ptCount val="22"/>
                <c:pt idx="0">
                  <c:v>39479</c:v>
                </c:pt>
                <c:pt idx="1">
                  <c:v>39508</c:v>
                </c:pt>
                <c:pt idx="2">
                  <c:v>39539</c:v>
                </c:pt>
                <c:pt idx="3">
                  <c:v>39569</c:v>
                </c:pt>
                <c:pt idx="4">
                  <c:v>39600</c:v>
                </c:pt>
                <c:pt idx="5">
                  <c:v>39630</c:v>
                </c:pt>
                <c:pt idx="6">
                  <c:v>39661</c:v>
                </c:pt>
                <c:pt idx="7">
                  <c:v>39692</c:v>
                </c:pt>
                <c:pt idx="8">
                  <c:v>39722</c:v>
                </c:pt>
                <c:pt idx="9">
                  <c:v>39753</c:v>
                </c:pt>
                <c:pt idx="10">
                  <c:v>39783</c:v>
                </c:pt>
                <c:pt idx="11">
                  <c:v>39814</c:v>
                </c:pt>
                <c:pt idx="12">
                  <c:v>39845</c:v>
                </c:pt>
                <c:pt idx="13">
                  <c:v>39873</c:v>
                </c:pt>
                <c:pt idx="14">
                  <c:v>39904</c:v>
                </c:pt>
                <c:pt idx="15">
                  <c:v>39934</c:v>
                </c:pt>
                <c:pt idx="16">
                  <c:v>39965</c:v>
                </c:pt>
                <c:pt idx="17">
                  <c:v>39995</c:v>
                </c:pt>
                <c:pt idx="18">
                  <c:v>40026</c:v>
                </c:pt>
                <c:pt idx="19">
                  <c:v>40057</c:v>
                </c:pt>
                <c:pt idx="20">
                  <c:v>40087</c:v>
                </c:pt>
                <c:pt idx="21">
                  <c:v>40118</c:v>
                </c:pt>
              </c:numCache>
            </c:numRef>
          </c:cat>
          <c:val>
            <c:numRef>
              <c:f>Лист1!$C$2:$C$23</c:f>
              <c:numCache>
                <c:formatCode>0.0</c:formatCode>
                <c:ptCount val="22"/>
                <c:pt idx="0">
                  <c:v>5.05</c:v>
                </c:pt>
                <c:pt idx="1">
                  <c:v>5.05</c:v>
                </c:pt>
                <c:pt idx="2">
                  <c:v>5.05</c:v>
                </c:pt>
                <c:pt idx="3">
                  <c:v>4.9855999999999998</c:v>
                </c:pt>
                <c:pt idx="4">
                  <c:v>4.8519266666666656</c:v>
                </c:pt>
                <c:pt idx="5">
                  <c:v>4.8430741935483894</c:v>
                </c:pt>
                <c:pt idx="6">
                  <c:v>4.844574193548385</c:v>
                </c:pt>
                <c:pt idx="7">
                  <c:v>4.852996666666666</c:v>
                </c:pt>
                <c:pt idx="8">
                  <c:v>5.0429774193548385</c:v>
                </c:pt>
                <c:pt idx="9">
                  <c:v>6.0041366666666658</c:v>
                </c:pt>
                <c:pt idx="10">
                  <c:v>7.58135806451613</c:v>
                </c:pt>
                <c:pt idx="11" formatCode="General">
                  <c:v>7.7</c:v>
                </c:pt>
                <c:pt idx="12" formatCode="General">
                  <c:v>7.7</c:v>
                </c:pt>
                <c:pt idx="13" formatCode="General">
                  <c:v>7.7</c:v>
                </c:pt>
                <c:pt idx="14" formatCode="General">
                  <c:v>7.7</c:v>
                </c:pt>
                <c:pt idx="15" formatCode="General">
                  <c:v>7.6529809999999978</c:v>
                </c:pt>
                <c:pt idx="16" formatCode="General">
                  <c:v>7.6157730000000008</c:v>
                </c:pt>
                <c:pt idx="17" formatCode="General">
                  <c:v>7.6481319999999995</c:v>
                </c:pt>
                <c:pt idx="18" formatCode="General">
                  <c:v>7.8066129999999996</c:v>
                </c:pt>
                <c:pt idx="19" formatCode="General">
                  <c:v>7.9993227272727294</c:v>
                </c:pt>
                <c:pt idx="20" formatCode="General">
                  <c:v>7.9998727272727281</c:v>
                </c:pt>
                <c:pt idx="21" formatCode="General">
                  <c:v>7.9956722222222227</c:v>
                </c:pt>
              </c:numCache>
            </c:numRef>
          </c:val>
        </c:ser>
        <c:marker val="1"/>
        <c:axId val="90104192"/>
        <c:axId val="90105728"/>
      </c:lineChart>
      <c:dateAx>
        <c:axId val="90104192"/>
        <c:scaling>
          <c:orientation val="minMax"/>
        </c:scaling>
        <c:axPos val="b"/>
        <c:numFmt formatCode="mmm/yy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0105728"/>
        <c:crosses val="autoZero"/>
        <c:auto val="1"/>
        <c:lblOffset val="100"/>
      </c:dateAx>
      <c:valAx>
        <c:axId val="901057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baseline="0" dirty="0" err="1" smtClean="0"/>
                  <a:t>грн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901041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Гривна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 гривне</c:v>
                </c:pt>
              </c:strCache>
            </c:strRef>
          </c:tx>
          <c:marker>
            <c:symbol val="none"/>
          </c:marker>
          <c:dPt>
            <c:idx val="17"/>
            <c:spPr>
              <a:ln>
                <a:solidFill>
                  <a:srgbClr val="C00000"/>
                </a:solidFill>
              </a:ln>
            </c:spPr>
          </c:dPt>
          <c:dPt>
            <c:idx val="30"/>
            <c:spPr>
              <a:ln>
                <a:solidFill>
                  <a:srgbClr val="C00000"/>
                </a:solidFill>
              </a:ln>
            </c:spPr>
          </c:dPt>
          <c:dLbls>
            <c:dLbl>
              <c:idx val="18"/>
              <c:layout>
                <c:manualLayout>
                  <c:x val="-3.1446540880503333E-3"/>
                  <c:y val="-1.9642228626261488E-2"/>
                </c:manualLayout>
              </c:layout>
              <c:dLblPos val="t"/>
              <c:showVal val="1"/>
            </c:dLbl>
            <c:dLbl>
              <c:idx val="30"/>
              <c:layout>
                <c:manualLayout>
                  <c:x val="-0.12578616352201261"/>
                  <c:y val="4.4896522574311822E-2"/>
                </c:manualLayout>
              </c:layout>
              <c:showVal val="1"/>
            </c:dLbl>
            <c:dLbl>
              <c:idx val="31"/>
              <c:layout>
                <c:manualLayout>
                  <c:x val="5.3304186364883585E-2"/>
                  <c:y val="-6.1732939487132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15,3</a:t>
                    </a:r>
                    <a:endParaRPr lang="en-US" dirty="0"/>
                  </a:p>
                </c:rich>
              </c:tx>
              <c:dLblPos val="t"/>
              <c:showVal val="1"/>
            </c:dLbl>
            <c:delete val="1"/>
          </c:dLbls>
          <c:cat>
            <c:numRef>
              <c:f>Лист1!$A$2:$A$36</c:f>
              <c:numCache>
                <c:formatCode>mmm/yy</c:formatCode>
                <c:ptCount val="35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</c:numCache>
            </c:numRef>
          </c:cat>
          <c:val>
            <c:numRef>
              <c:f>Лист1!$B$2:$B$36</c:f>
              <c:numCache>
                <c:formatCode>General</c:formatCode>
                <c:ptCount val="35"/>
                <c:pt idx="0">
                  <c:v>7.5180254704480642</c:v>
                </c:pt>
                <c:pt idx="1">
                  <c:v>7.7</c:v>
                </c:pt>
                <c:pt idx="2">
                  <c:v>7.85</c:v>
                </c:pt>
                <c:pt idx="3">
                  <c:v>8.08</c:v>
                </c:pt>
                <c:pt idx="4">
                  <c:v>8.07</c:v>
                </c:pt>
                <c:pt idx="5">
                  <c:v>8.02</c:v>
                </c:pt>
                <c:pt idx="6">
                  <c:v>7.7700000000000005</c:v>
                </c:pt>
                <c:pt idx="7">
                  <c:v>7.79</c:v>
                </c:pt>
                <c:pt idx="8">
                  <c:v>8.42</c:v>
                </c:pt>
                <c:pt idx="9">
                  <c:v>9.0400000000000009</c:v>
                </c:pt>
                <c:pt idx="10">
                  <c:v>9.57</c:v>
                </c:pt>
                <c:pt idx="11">
                  <c:v>9.629999999999999</c:v>
                </c:pt>
                <c:pt idx="12">
                  <c:v>9.61</c:v>
                </c:pt>
                <c:pt idx="13">
                  <c:v>10.15</c:v>
                </c:pt>
                <c:pt idx="14">
                  <c:v>10.62</c:v>
                </c:pt>
                <c:pt idx="15">
                  <c:v>10.82</c:v>
                </c:pt>
                <c:pt idx="16">
                  <c:v>10.79</c:v>
                </c:pt>
                <c:pt idx="17">
                  <c:v>10.81</c:v>
                </c:pt>
                <c:pt idx="18">
                  <c:v>10.69</c:v>
                </c:pt>
                <c:pt idx="19">
                  <c:v>10.350000000000001</c:v>
                </c:pt>
                <c:pt idx="20">
                  <c:v>11.01</c:v>
                </c:pt>
                <c:pt idx="21">
                  <c:v>12.04</c:v>
                </c:pt>
                <c:pt idx="22">
                  <c:v>12.209999999999999</c:v>
                </c:pt>
                <c:pt idx="23">
                  <c:v>13.68</c:v>
                </c:pt>
                <c:pt idx="24">
                  <c:v>15.39</c:v>
                </c:pt>
                <c:pt idx="25">
                  <c:v>15.39</c:v>
                </c:pt>
                <c:pt idx="26">
                  <c:v>15.28</c:v>
                </c:pt>
                <c:pt idx="27">
                  <c:v>14.97</c:v>
                </c:pt>
                <c:pt idx="28">
                  <c:v>14.709999999999999</c:v>
                </c:pt>
                <c:pt idx="29">
                  <c:v>14.629999999999999</c:v>
                </c:pt>
                <c:pt idx="30">
                  <c:v>14.39</c:v>
                </c:pt>
                <c:pt idx="31">
                  <c:v>14.2</c:v>
                </c:pt>
                <c:pt idx="32">
                  <c:v>15.31</c:v>
                </c:pt>
                <c:pt idx="33">
                  <c:v>16.7</c:v>
                </c:pt>
                <c:pt idx="34">
                  <c:v>16.100000000000001</c:v>
                </c:pt>
              </c:numCache>
            </c:numRef>
          </c:val>
        </c:ser>
        <c:marker val="1"/>
        <c:axId val="90231552"/>
        <c:axId val="90233088"/>
      </c:lineChart>
      <c:dateAx>
        <c:axId val="90231552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0233088"/>
        <c:crosses val="autoZero"/>
        <c:auto val="1"/>
        <c:lblOffset val="100"/>
        <c:majorUnit val="2"/>
      </c:dateAx>
      <c:valAx>
        <c:axId val="90233088"/>
        <c:scaling>
          <c:orientation val="minMax"/>
        </c:scaling>
        <c:axPos val="l"/>
        <c:majorGridlines/>
        <c:numFmt formatCode="General" sourceLinked="1"/>
        <c:tickLblPos val="nextTo"/>
        <c:crossAx val="90231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Доллар </a:t>
            </a:r>
            <a:r>
              <a:rPr lang="ru-RU" dirty="0"/>
              <a:t>США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 долларах</c:v>
                </c:pt>
              </c:strCache>
            </c:strRef>
          </c:tx>
          <c:marker>
            <c:symbol val="none"/>
          </c:marker>
          <c:dPt>
            <c:idx val="17"/>
            <c:spPr>
              <a:ln>
                <a:solidFill>
                  <a:srgbClr val="C00000"/>
                </a:solidFill>
              </a:ln>
            </c:spPr>
          </c:dPt>
          <c:dPt>
            <c:idx val="30"/>
            <c:spPr>
              <a:ln>
                <a:solidFill>
                  <a:srgbClr val="C00000"/>
                </a:solidFill>
              </a:ln>
            </c:spPr>
          </c:dPt>
          <c:dLbls>
            <c:dLbl>
              <c:idx val="18"/>
              <c:layout/>
              <c:dLblPos val="t"/>
              <c:showVal val="1"/>
            </c:dLbl>
            <c:dLbl>
              <c:idx val="30"/>
              <c:layout>
                <c:manualLayout>
                  <c:x val="-1.2578616352201257E-2"/>
                  <c:y val="-7.576310279160485E-2"/>
                </c:manualLayout>
              </c:layout>
              <c:showVal val="1"/>
            </c:dLbl>
            <c:dLbl>
              <c:idx val="31"/>
              <c:layout>
                <c:manualLayout>
                  <c:x val="-6.2893081761006303E-2"/>
                  <c:y val="8.4180979826834645E-2"/>
                </c:manualLayout>
              </c:layout>
              <c:dLblPos val="t"/>
              <c:showVal val="1"/>
            </c:dLbl>
            <c:delete val="1"/>
          </c:dLbls>
          <c:cat>
            <c:numRef>
              <c:f>Лист1!$A$2:$A$36</c:f>
              <c:numCache>
                <c:formatCode>mmm/yy</c:formatCode>
                <c:ptCount val="35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</c:numCache>
            </c:numRef>
          </c:cat>
          <c:val>
            <c:numRef>
              <c:f>Лист1!$B$2:$B$36</c:f>
              <c:numCache>
                <c:formatCode>General</c:formatCode>
                <c:ptCount val="35"/>
                <c:pt idx="0">
                  <c:v>1.4887179149402125</c:v>
                </c:pt>
                <c:pt idx="1">
                  <c:v>1.52</c:v>
                </c:pt>
                <c:pt idx="2">
                  <c:v>1.55</c:v>
                </c:pt>
                <c:pt idx="3">
                  <c:v>1.6</c:v>
                </c:pt>
                <c:pt idx="4">
                  <c:v>1.6</c:v>
                </c:pt>
                <c:pt idx="5">
                  <c:v>1.59</c:v>
                </c:pt>
                <c:pt idx="6">
                  <c:v>1.54</c:v>
                </c:pt>
                <c:pt idx="7">
                  <c:v>1.54</c:v>
                </c:pt>
                <c:pt idx="8">
                  <c:v>1.6700000000000002</c:v>
                </c:pt>
                <c:pt idx="9">
                  <c:v>1.79</c:v>
                </c:pt>
                <c:pt idx="10">
                  <c:v>1.9000000000000001</c:v>
                </c:pt>
                <c:pt idx="11">
                  <c:v>1.9100000000000001</c:v>
                </c:pt>
                <c:pt idx="12">
                  <c:v>1.9000000000000001</c:v>
                </c:pt>
                <c:pt idx="13">
                  <c:v>2.0099999999999998</c:v>
                </c:pt>
                <c:pt idx="14">
                  <c:v>2.1</c:v>
                </c:pt>
                <c:pt idx="15">
                  <c:v>2.14</c:v>
                </c:pt>
                <c:pt idx="16">
                  <c:v>2.2200000000000002</c:v>
                </c:pt>
                <c:pt idx="17">
                  <c:v>2.23</c:v>
                </c:pt>
                <c:pt idx="18">
                  <c:v>2.21</c:v>
                </c:pt>
                <c:pt idx="19">
                  <c:v>2.14</c:v>
                </c:pt>
                <c:pt idx="20">
                  <c:v>2.2599999999999998</c:v>
                </c:pt>
                <c:pt idx="21">
                  <c:v>2.3899999999999997</c:v>
                </c:pt>
                <c:pt idx="22">
                  <c:v>2.0299999999999998</c:v>
                </c:pt>
                <c:pt idx="23">
                  <c:v>1.81</c:v>
                </c:pt>
                <c:pt idx="24">
                  <c:v>2</c:v>
                </c:pt>
                <c:pt idx="25">
                  <c:v>2</c:v>
                </c:pt>
                <c:pt idx="26">
                  <c:v>1.9800000000000002</c:v>
                </c:pt>
                <c:pt idx="27">
                  <c:v>1.9400000000000002</c:v>
                </c:pt>
                <c:pt idx="28">
                  <c:v>1.9200000000000002</c:v>
                </c:pt>
                <c:pt idx="29">
                  <c:v>1.9200000000000002</c:v>
                </c:pt>
                <c:pt idx="30">
                  <c:v>1.8800000000000001</c:v>
                </c:pt>
                <c:pt idx="31">
                  <c:v>1.82</c:v>
                </c:pt>
                <c:pt idx="32">
                  <c:v>1.9100000000000001</c:v>
                </c:pt>
                <c:pt idx="33">
                  <c:v>2.09</c:v>
                </c:pt>
                <c:pt idx="34">
                  <c:v>2.0099999999999998</c:v>
                </c:pt>
              </c:numCache>
            </c:numRef>
          </c:val>
        </c:ser>
        <c:marker val="1"/>
        <c:axId val="90196608"/>
        <c:axId val="90292608"/>
      </c:lineChart>
      <c:dateAx>
        <c:axId val="90196608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0292608"/>
        <c:crosses val="autoZero"/>
        <c:auto val="1"/>
        <c:lblOffset val="100"/>
        <c:majorUnit val="2"/>
      </c:dateAx>
      <c:valAx>
        <c:axId val="90292608"/>
        <c:scaling>
          <c:orientation val="minMax"/>
        </c:scaling>
        <c:axPos val="l"/>
        <c:majorGridlines/>
        <c:numFmt formatCode="General" sourceLinked="1"/>
        <c:tickLblPos val="nextTo"/>
        <c:crossAx val="901966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Аптечная наценка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Лист1!$A$2:$A$12</c:f>
              <c:numCache>
                <c:formatCode>mmm/yy</c:formatCode>
                <c:ptCount val="11"/>
                <c:pt idx="0">
                  <c:v>39814</c:v>
                </c:pt>
                <c:pt idx="1">
                  <c:v>39845</c:v>
                </c:pt>
                <c:pt idx="2">
                  <c:v>39873</c:v>
                </c:pt>
                <c:pt idx="3">
                  <c:v>39904</c:v>
                </c:pt>
                <c:pt idx="4">
                  <c:v>39934</c:v>
                </c:pt>
                <c:pt idx="5">
                  <c:v>39965</c:v>
                </c:pt>
                <c:pt idx="6">
                  <c:v>39995</c:v>
                </c:pt>
                <c:pt idx="7">
                  <c:v>40026</c:v>
                </c:pt>
                <c:pt idx="8">
                  <c:v>40057</c:v>
                </c:pt>
                <c:pt idx="9">
                  <c:v>40087</c:v>
                </c:pt>
                <c:pt idx="10">
                  <c:v>40118</c:v>
                </c:pt>
              </c:numCache>
            </c:numRef>
          </c:cat>
          <c:val>
            <c:numRef>
              <c:f>Лист1!$B$2:$B$12</c:f>
              <c:numCache>
                <c:formatCode>0.0</c:formatCode>
                <c:ptCount val="11"/>
                <c:pt idx="0">
                  <c:v>30.289204620076593</c:v>
                </c:pt>
                <c:pt idx="1">
                  <c:v>31.442872248517542</c:v>
                </c:pt>
                <c:pt idx="2">
                  <c:v>30.916527696229164</c:v>
                </c:pt>
                <c:pt idx="3">
                  <c:v>29.418897758850683</c:v>
                </c:pt>
                <c:pt idx="4">
                  <c:v>29.77753173600945</c:v>
                </c:pt>
                <c:pt idx="5">
                  <c:v>27.891036177343377</c:v>
                </c:pt>
                <c:pt idx="6">
                  <c:v>27.489132422015825</c:v>
                </c:pt>
                <c:pt idx="7">
                  <c:v>27.10196663162262</c:v>
                </c:pt>
                <c:pt idx="8">
                  <c:v>27.2</c:v>
                </c:pt>
                <c:pt idx="9">
                  <c:v>27.5</c:v>
                </c:pt>
                <c:pt idx="10">
                  <c:v>26.8</c:v>
                </c:pt>
              </c:numCache>
            </c:numRef>
          </c:val>
        </c:ser>
        <c:marker val="1"/>
        <c:axId val="90784128"/>
        <c:axId val="90785664"/>
      </c:lineChart>
      <c:dateAx>
        <c:axId val="90784128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0785664"/>
        <c:crosses val="autoZero"/>
        <c:auto val="1"/>
        <c:lblOffset val="100"/>
      </c:dateAx>
      <c:valAx>
        <c:axId val="90785664"/>
        <c:scaling>
          <c:orientation val="minMax"/>
          <c:min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%</a:t>
                </a:r>
                <a:endParaRPr lang="ru-RU" dirty="0"/>
              </a:p>
            </c:rich>
          </c:tx>
          <c:layout/>
        </c:title>
        <c:numFmt formatCode="0" sourceLinked="0"/>
        <c:tickLblPos val="nextTo"/>
        <c:crossAx val="907841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Гривна, январь-ноябрь </a:t>
            </a:r>
            <a:r>
              <a:rPr lang="ru-RU" dirty="0"/>
              <a:t>2009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Янв-ноя 2009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14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*</a:t>
                    </a:r>
                    <a:endParaRPr lang="en-US" dirty="0"/>
                  </a:p>
                </c:rich>
              </c:tx>
              <c:dLblPos val="outEnd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Основные ЛС и ИМН (Постановление КМУ №333 от 25.03.09)</c:v>
                </c:pt>
                <c:pt idx="1">
                  <c:v>Прочие ЛС и ИМН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2341187.7906599515</c:v>
                </c:pt>
                <c:pt idx="1">
                  <c:v>14446009.139916863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Упаковки, январь-ноябрь </a:t>
            </a:r>
            <a:r>
              <a:rPr lang="ru-RU" dirty="0"/>
              <a:t>2009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Янв-ноя 2009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16</a:t>
                    </a:r>
                    <a:r>
                      <a:rPr lang="en-US" smtClean="0"/>
                      <a:t>%</a:t>
                    </a:r>
                    <a:r>
                      <a:rPr lang="ru-RU" smtClean="0"/>
                      <a:t>*</a:t>
                    </a:r>
                    <a:endParaRPr lang="en-US"/>
                  </a:p>
                </c:rich>
              </c:tx>
              <c:dLblPos val="outEnd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Основные ЛС и ИМН (Постановление КМУ №333 от 25.03.09)</c:v>
                </c:pt>
                <c:pt idx="1">
                  <c:v>Прочие ЛС и ИМН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243338079.96234578</c:v>
                </c:pt>
                <c:pt idx="1">
                  <c:v>1285019808.2232008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Аптечная наценка</c:v>
                </c:pt>
              </c:strCache>
            </c:strRef>
          </c:tx>
          <c:marker>
            <c:symbol val="none"/>
          </c:marker>
          <c:dLbls>
            <c:numFmt formatCode="#,##0" sourceLinked="0"/>
            <c:txPr>
              <a:bodyPr rot="-5400000" vert="horz" anchor="t" anchorCtr="1"/>
              <a:lstStyle/>
              <a:p>
                <a:pPr>
                  <a:defRPr sz="1800" b="1"/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Лист1!$A$2:$A$23</c:f>
              <c:numCache>
                <c:formatCode>mmm/yy</c:formatCode>
                <c:ptCount val="2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</c:numCache>
            </c:numRef>
          </c:cat>
          <c:val>
            <c:numRef>
              <c:f>Лист1!$B$2:$B$23</c:f>
              <c:numCache>
                <c:formatCode>0.0</c:formatCode>
                <c:ptCount val="22"/>
                <c:pt idx="0">
                  <c:v>28.093452355671587</c:v>
                </c:pt>
                <c:pt idx="1">
                  <c:v>30.271342069314073</c:v>
                </c:pt>
                <c:pt idx="2">
                  <c:v>28.899817068901598</c:v>
                </c:pt>
                <c:pt idx="3">
                  <c:v>29.610800697856185</c:v>
                </c:pt>
                <c:pt idx="4">
                  <c:v>28.534373771299787</c:v>
                </c:pt>
                <c:pt idx="5">
                  <c:v>30.916842995039953</c:v>
                </c:pt>
                <c:pt idx="6">
                  <c:v>27.334082766738664</c:v>
                </c:pt>
                <c:pt idx="7">
                  <c:v>29.771411240360546</c:v>
                </c:pt>
                <c:pt idx="8">
                  <c:v>29.840223158969305</c:v>
                </c:pt>
                <c:pt idx="9">
                  <c:v>28.976839418072444</c:v>
                </c:pt>
                <c:pt idx="10">
                  <c:v>27.061925940770621</c:v>
                </c:pt>
                <c:pt idx="11">
                  <c:v>27.3</c:v>
                </c:pt>
                <c:pt idx="12">
                  <c:v>27.694025256520131</c:v>
                </c:pt>
                <c:pt idx="13">
                  <c:v>28.959432817076326</c:v>
                </c:pt>
                <c:pt idx="14">
                  <c:v>28.517664375830183</c:v>
                </c:pt>
                <c:pt idx="15">
                  <c:v>26.266291218422207</c:v>
                </c:pt>
                <c:pt idx="16">
                  <c:v>24.614572814443193</c:v>
                </c:pt>
                <c:pt idx="17">
                  <c:v>22.108736545532178</c:v>
                </c:pt>
                <c:pt idx="18">
                  <c:v>23.289919134663176</c:v>
                </c:pt>
                <c:pt idx="19">
                  <c:v>22.463103803945085</c:v>
                </c:pt>
                <c:pt idx="20">
                  <c:v>22.542059651404657</c:v>
                </c:pt>
                <c:pt idx="21">
                  <c:v>23.143995261435666</c:v>
                </c:pt>
              </c:numCache>
            </c:numRef>
          </c:val>
        </c:ser>
        <c:marker val="1"/>
        <c:axId val="90934272"/>
        <c:axId val="90956544"/>
      </c:lineChart>
      <c:dateAx>
        <c:axId val="90934272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0956544"/>
        <c:crosses val="autoZero"/>
        <c:auto val="1"/>
        <c:lblOffset val="100"/>
      </c:dateAx>
      <c:valAx>
        <c:axId val="90956544"/>
        <c:scaling>
          <c:orientation val="minMax"/>
          <c:min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 dirty="0" smtClean="0"/>
                  <a:t>Средневзвешенная наценка,</a:t>
                </a:r>
                <a:r>
                  <a:rPr lang="ru-RU" sz="1400" baseline="0" dirty="0" smtClean="0"/>
                  <a:t> </a:t>
                </a:r>
                <a:r>
                  <a:rPr lang="ru-RU" sz="1400" dirty="0" smtClean="0"/>
                  <a:t>%</a:t>
                </a:r>
                <a:endParaRPr lang="ru-RU" sz="1400" dirty="0"/>
              </a:p>
            </c:rich>
          </c:tx>
          <c:layout/>
        </c:title>
        <c:numFmt formatCode="0" sourceLinked="0"/>
        <c:tickLblPos val="nextTo"/>
        <c:crossAx val="909342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Упаковки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94230227.24621506</c:v>
                </c:pt>
                <c:pt idx="1">
                  <c:v>103245962.29627436</c:v>
                </c:pt>
                <c:pt idx="2">
                  <c:v>110081462.3797525</c:v>
                </c:pt>
                <c:pt idx="3">
                  <c:v>101511462.84670453</c:v>
                </c:pt>
                <c:pt idx="4">
                  <c:v>99582766.732572407</c:v>
                </c:pt>
                <c:pt idx="5">
                  <c:v>90058672.48454155</c:v>
                </c:pt>
                <c:pt idx="6">
                  <c:v>101174988.06784996</c:v>
                </c:pt>
                <c:pt idx="7">
                  <c:v>103949821.79345438</c:v>
                </c:pt>
                <c:pt idx="8">
                  <c:v>105254454.1922677</c:v>
                </c:pt>
                <c:pt idx="9">
                  <c:v>115805411.78935404</c:v>
                </c:pt>
                <c:pt idx="10">
                  <c:v>108924093.90721364</c:v>
                </c:pt>
                <c:pt idx="11">
                  <c:v>111687518.50412442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104691208.28286657</c:v>
                </c:pt>
                <c:pt idx="1">
                  <c:v>110339085.87141481</c:v>
                </c:pt>
                <c:pt idx="2">
                  <c:v>106630568.98734197</c:v>
                </c:pt>
                <c:pt idx="3">
                  <c:v>98619027.311243013</c:v>
                </c:pt>
                <c:pt idx="4">
                  <c:v>92146650.504195914</c:v>
                </c:pt>
                <c:pt idx="5">
                  <c:v>89508002.915125877</c:v>
                </c:pt>
                <c:pt idx="6">
                  <c:v>93417935.431596145</c:v>
                </c:pt>
                <c:pt idx="7">
                  <c:v>93074512.487919852</c:v>
                </c:pt>
                <c:pt idx="8">
                  <c:v>101158321.1779812</c:v>
                </c:pt>
                <c:pt idx="9">
                  <c:v>101950735.19877979</c:v>
                </c:pt>
                <c:pt idx="10">
                  <c:v>94468720.031866953</c:v>
                </c:pt>
                <c:pt idx="11">
                  <c:v>101638091.92081417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84495801.824899986</c:v>
                </c:pt>
                <c:pt idx="1">
                  <c:v>84530630.406514689</c:v>
                </c:pt>
                <c:pt idx="2">
                  <c:v>91915201.689477056</c:v>
                </c:pt>
                <c:pt idx="3" formatCode="###,###,###,###,##0.00">
                  <c:v>80001599.051075757</c:v>
                </c:pt>
                <c:pt idx="4" formatCode="###,###,###,###,##0.00">
                  <c:v>77491395.729563415</c:v>
                </c:pt>
                <c:pt idx="5" formatCode="###,###,###,###,##0.00">
                  <c:v>78409658.800012067</c:v>
                </c:pt>
                <c:pt idx="6" formatCode="###,###,###,###,##0.00">
                  <c:v>84119959.39960742</c:v>
                </c:pt>
                <c:pt idx="7" formatCode="###,###,###,###,##0.00">
                  <c:v>88752557.618684873</c:v>
                </c:pt>
                <c:pt idx="8" formatCode="###,###,###,###,##0.00">
                  <c:v>95416823.759484276</c:v>
                </c:pt>
                <c:pt idx="9">
                  <c:v>108576289.49507065</c:v>
                </c:pt>
                <c:pt idx="10">
                  <c:v>112600000</c:v>
                </c:pt>
              </c:numCache>
            </c:numRef>
          </c:val>
        </c:ser>
        <c:marker val="1"/>
        <c:axId val="81860096"/>
        <c:axId val="81861632"/>
      </c:lineChart>
      <c:catAx>
        <c:axId val="818600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861632"/>
        <c:crosses val="autoZero"/>
        <c:auto val="1"/>
        <c:lblAlgn val="ctr"/>
        <c:lblOffset val="100"/>
        <c:tickLblSkip val="1"/>
      </c:catAx>
      <c:valAx>
        <c:axId val="818616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 err="1" smtClean="0"/>
                  <a:t>Млн</a:t>
                </a:r>
                <a:r>
                  <a:rPr lang="ru-RU" dirty="0" smtClean="0"/>
                  <a:t> шт.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81860096"/>
        <c:crosses val="autoZero"/>
        <c:crossBetween val="between"/>
        <c:dispUnits>
          <c:builtInUnit val="millions"/>
        </c:dispUnits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1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Основные ЛС и ИМН (Постановление КМУ №333 от 25.03.09)</c:v>
                </c:pt>
              </c:strCache>
            </c:strRef>
          </c:tx>
          <c:cat>
            <c:strRef>
              <c:f>Лист1!$B$1:$X$1</c:f>
              <c:strCache>
                <c:ptCount val="23"/>
                <c:pt idx="0">
                  <c:v>янв.08</c:v>
                </c:pt>
                <c:pt idx="1">
                  <c:v>фев.08</c:v>
                </c:pt>
                <c:pt idx="2">
                  <c:v>мар.08</c:v>
                </c:pt>
                <c:pt idx="3">
                  <c:v>апр.08</c:v>
                </c:pt>
                <c:pt idx="4">
                  <c:v>май.08</c:v>
                </c:pt>
                <c:pt idx="5">
                  <c:v>июн.08</c:v>
                </c:pt>
                <c:pt idx="6">
                  <c:v>июл.08</c:v>
                </c:pt>
                <c:pt idx="7">
                  <c:v>авг.08</c:v>
                </c:pt>
                <c:pt idx="8">
                  <c:v>сен.08</c:v>
                </c:pt>
                <c:pt idx="9">
                  <c:v>окт.08</c:v>
                </c:pt>
                <c:pt idx="10">
                  <c:v>ноя.08</c:v>
                </c:pt>
                <c:pt idx="11">
                  <c:v>дек.08</c:v>
                </c:pt>
                <c:pt idx="12">
                  <c:v>янв.09</c:v>
                </c:pt>
                <c:pt idx="13">
                  <c:v>фев.09</c:v>
                </c:pt>
                <c:pt idx="14">
                  <c:v>мар.09</c:v>
                </c:pt>
                <c:pt idx="15">
                  <c:v>апр.09</c:v>
                </c:pt>
                <c:pt idx="16">
                  <c:v>май.09</c:v>
                </c:pt>
                <c:pt idx="17">
                  <c:v>июн.09</c:v>
                </c:pt>
                <c:pt idx="18">
                  <c:v>июл.09</c:v>
                </c:pt>
                <c:pt idx="19">
                  <c:v>авг.09</c:v>
                </c:pt>
                <c:pt idx="20">
                  <c:v>сен.09</c:v>
                </c:pt>
                <c:pt idx="21">
                  <c:v>окт.09</c:v>
                </c:pt>
                <c:pt idx="22">
                  <c:v>ноя.09</c:v>
                </c:pt>
              </c:strCache>
            </c:strRef>
          </c:cat>
          <c:val>
            <c:numRef>
              <c:f>Лист1!$B$2:$X$2</c:f>
              <c:numCache>
                <c:formatCode>General</c:formatCode>
                <c:ptCount val="23"/>
                <c:pt idx="0">
                  <c:v>13.384466414558357</c:v>
                </c:pt>
                <c:pt idx="1">
                  <c:v>13.10895085749547</c:v>
                </c:pt>
                <c:pt idx="2">
                  <c:v>13.391417472088195</c:v>
                </c:pt>
                <c:pt idx="3">
                  <c:v>13.274448564691504</c:v>
                </c:pt>
                <c:pt idx="4">
                  <c:v>13.312277887044955</c:v>
                </c:pt>
                <c:pt idx="5">
                  <c:v>13.765402553441866</c:v>
                </c:pt>
                <c:pt idx="6">
                  <c:v>13.781638509140349</c:v>
                </c:pt>
                <c:pt idx="7">
                  <c:v>13.787659717322546</c:v>
                </c:pt>
                <c:pt idx="8">
                  <c:v>13.312938929137012</c:v>
                </c:pt>
                <c:pt idx="9">
                  <c:v>13.04449773969989</c:v>
                </c:pt>
                <c:pt idx="10">
                  <c:v>13.21474252420575</c:v>
                </c:pt>
                <c:pt idx="11">
                  <c:v>13.532862045757375</c:v>
                </c:pt>
                <c:pt idx="12">
                  <c:v>13.473675887750067</c:v>
                </c:pt>
                <c:pt idx="13">
                  <c:v>13.700501557990377</c:v>
                </c:pt>
                <c:pt idx="14">
                  <c:v>13.956856822881281</c:v>
                </c:pt>
                <c:pt idx="15">
                  <c:v>13.697189911532394</c:v>
                </c:pt>
                <c:pt idx="16">
                  <c:v>13.868408638481604</c:v>
                </c:pt>
                <c:pt idx="17">
                  <c:v>14.406082984456436</c:v>
                </c:pt>
                <c:pt idx="18">
                  <c:v>14.591858144201808</c:v>
                </c:pt>
                <c:pt idx="19">
                  <c:v>14.446422174894758</c:v>
                </c:pt>
                <c:pt idx="20">
                  <c:v>13.797140801223993</c:v>
                </c:pt>
                <c:pt idx="21">
                  <c:v>13.176803173462654</c:v>
                </c:pt>
                <c:pt idx="22">
                  <c:v>14.455260640983777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Прочие</c:v>
                </c:pt>
              </c:strCache>
            </c:strRef>
          </c:tx>
          <c:cat>
            <c:strRef>
              <c:f>Лист1!$B$1:$X$1</c:f>
              <c:strCache>
                <c:ptCount val="23"/>
                <c:pt idx="0">
                  <c:v>янв.08</c:v>
                </c:pt>
                <c:pt idx="1">
                  <c:v>фев.08</c:v>
                </c:pt>
                <c:pt idx="2">
                  <c:v>мар.08</c:v>
                </c:pt>
                <c:pt idx="3">
                  <c:v>апр.08</c:v>
                </c:pt>
                <c:pt idx="4">
                  <c:v>май.08</c:v>
                </c:pt>
                <c:pt idx="5">
                  <c:v>июн.08</c:v>
                </c:pt>
                <c:pt idx="6">
                  <c:v>июл.08</c:v>
                </c:pt>
                <c:pt idx="7">
                  <c:v>авг.08</c:v>
                </c:pt>
                <c:pt idx="8">
                  <c:v>сен.08</c:v>
                </c:pt>
                <c:pt idx="9">
                  <c:v>окт.08</c:v>
                </c:pt>
                <c:pt idx="10">
                  <c:v>ноя.08</c:v>
                </c:pt>
                <c:pt idx="11">
                  <c:v>дек.08</c:v>
                </c:pt>
                <c:pt idx="12">
                  <c:v>янв.09</c:v>
                </c:pt>
                <c:pt idx="13">
                  <c:v>фев.09</c:v>
                </c:pt>
                <c:pt idx="14">
                  <c:v>мар.09</c:v>
                </c:pt>
                <c:pt idx="15">
                  <c:v>апр.09</c:v>
                </c:pt>
                <c:pt idx="16">
                  <c:v>май.09</c:v>
                </c:pt>
                <c:pt idx="17">
                  <c:v>июн.09</c:v>
                </c:pt>
                <c:pt idx="18">
                  <c:v>июл.09</c:v>
                </c:pt>
                <c:pt idx="19">
                  <c:v>авг.09</c:v>
                </c:pt>
                <c:pt idx="20">
                  <c:v>сен.09</c:v>
                </c:pt>
                <c:pt idx="21">
                  <c:v>окт.09</c:v>
                </c:pt>
                <c:pt idx="22">
                  <c:v>ноя.09</c:v>
                </c:pt>
              </c:strCache>
            </c:strRef>
          </c:cat>
          <c:val>
            <c:numRef>
              <c:f>Лист1!$B$3:$X$3</c:f>
              <c:numCache>
                <c:formatCode>General</c:formatCode>
                <c:ptCount val="23"/>
                <c:pt idx="0">
                  <c:v>86.615533585441639</c:v>
                </c:pt>
                <c:pt idx="1">
                  <c:v>86.8910491425045</c:v>
                </c:pt>
                <c:pt idx="2">
                  <c:v>86.608582527911764</c:v>
                </c:pt>
                <c:pt idx="3">
                  <c:v>86.725551435308503</c:v>
                </c:pt>
                <c:pt idx="4">
                  <c:v>86.687722112955015</c:v>
                </c:pt>
                <c:pt idx="5">
                  <c:v>86.234597446558141</c:v>
                </c:pt>
                <c:pt idx="6">
                  <c:v>86.21836149085965</c:v>
                </c:pt>
                <c:pt idx="7">
                  <c:v>86.212340282677474</c:v>
                </c:pt>
                <c:pt idx="8">
                  <c:v>86.687061070862981</c:v>
                </c:pt>
                <c:pt idx="9">
                  <c:v>86.955502260300122</c:v>
                </c:pt>
                <c:pt idx="10">
                  <c:v>86.785257475794239</c:v>
                </c:pt>
                <c:pt idx="11">
                  <c:v>86.467137954242617</c:v>
                </c:pt>
                <c:pt idx="12">
                  <c:v>86.526324112249938</c:v>
                </c:pt>
                <c:pt idx="13">
                  <c:v>86.29949844200965</c:v>
                </c:pt>
                <c:pt idx="14">
                  <c:v>86.043143177118765</c:v>
                </c:pt>
                <c:pt idx="15">
                  <c:v>86.302810088467609</c:v>
                </c:pt>
                <c:pt idx="16">
                  <c:v>86.131591361518346</c:v>
                </c:pt>
                <c:pt idx="17">
                  <c:v>85.593917015543582</c:v>
                </c:pt>
                <c:pt idx="18">
                  <c:v>85.408141855798178</c:v>
                </c:pt>
                <c:pt idx="19">
                  <c:v>85.553577825105222</c:v>
                </c:pt>
                <c:pt idx="20">
                  <c:v>86.202859198776011</c:v>
                </c:pt>
                <c:pt idx="21">
                  <c:v>86.823196826537298</c:v>
                </c:pt>
                <c:pt idx="22">
                  <c:v>85.544739359016205</c:v>
                </c:pt>
              </c:numCache>
            </c:numRef>
          </c:val>
        </c:ser>
        <c:axId val="91576960"/>
        <c:axId val="91582848"/>
      </c:areaChart>
      <c:catAx>
        <c:axId val="91576960"/>
        <c:scaling>
          <c:orientation val="minMax"/>
        </c:scaling>
        <c:axPos val="b"/>
        <c:tickLblPos val="nextTo"/>
        <c:crossAx val="91582848"/>
        <c:crosses val="autoZero"/>
        <c:auto val="1"/>
        <c:lblAlgn val="ctr"/>
        <c:lblOffset val="100"/>
      </c:catAx>
      <c:valAx>
        <c:axId val="91582848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Доля по</a:t>
                </a:r>
                <a:r>
                  <a:rPr lang="ru-RU" baseline="0" dirty="0" smtClean="0"/>
                  <a:t> продажам в гривнах, </a:t>
                </a:r>
                <a:r>
                  <a:rPr lang="ru-RU" dirty="0" smtClean="0"/>
                  <a:t>%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91576960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1.7851929259623443E-2"/>
          <c:y val="0.75239924343080189"/>
          <c:w val="0.96066804896039448"/>
          <c:h val="0.21940701003097987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Аптечная наценка</c:v>
                </c:pt>
              </c:strCache>
            </c:strRef>
          </c:tx>
          <c:marker>
            <c:symbol val="none"/>
          </c:marker>
          <c:dLbls>
            <c:numFmt formatCode="#,##0" sourceLinked="0"/>
            <c:txPr>
              <a:bodyPr rot="-5400000" vert="horz" anchor="t" anchorCtr="1"/>
              <a:lstStyle/>
              <a:p>
                <a:pPr>
                  <a:defRPr sz="1800"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Лист1!$A$2:$A$23</c:f>
              <c:numCache>
                <c:formatCode>mmm/yy</c:formatCode>
                <c:ptCount val="22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</c:numCache>
            </c:numRef>
          </c:cat>
          <c:val>
            <c:numRef>
              <c:f>Лист1!$B$2:$B$23</c:f>
              <c:numCache>
                <c:formatCode>0.0</c:formatCode>
                <c:ptCount val="22"/>
                <c:pt idx="0">
                  <c:v>29.975750425588757</c:v>
                </c:pt>
                <c:pt idx="1">
                  <c:v>32.244514294111191</c:v>
                </c:pt>
                <c:pt idx="2">
                  <c:v>31.150880902098354</c:v>
                </c:pt>
                <c:pt idx="3">
                  <c:v>32.429606257352923</c:v>
                </c:pt>
                <c:pt idx="4">
                  <c:v>31.00700434254972</c:v>
                </c:pt>
                <c:pt idx="5">
                  <c:v>33.639595382420154</c:v>
                </c:pt>
                <c:pt idx="6">
                  <c:v>29.38788086864702</c:v>
                </c:pt>
                <c:pt idx="7">
                  <c:v>30.831601325346558</c:v>
                </c:pt>
                <c:pt idx="8">
                  <c:v>30.710096000848608</c:v>
                </c:pt>
                <c:pt idx="9">
                  <c:v>30.941400880125478</c:v>
                </c:pt>
                <c:pt idx="10">
                  <c:v>29.333190728937325</c:v>
                </c:pt>
                <c:pt idx="11">
                  <c:v>29.5</c:v>
                </c:pt>
                <c:pt idx="12">
                  <c:v>30.414480573188087</c:v>
                </c:pt>
                <c:pt idx="13">
                  <c:v>30.250450509469001</c:v>
                </c:pt>
                <c:pt idx="14">
                  <c:v>29.813025593931769</c:v>
                </c:pt>
                <c:pt idx="15">
                  <c:v>28.335947953553273</c:v>
                </c:pt>
                <c:pt idx="16">
                  <c:v>29.331006500621296</c:v>
                </c:pt>
                <c:pt idx="17">
                  <c:v>27.512757198221944</c:v>
                </c:pt>
                <c:pt idx="18">
                  <c:v>27.908857616026783</c:v>
                </c:pt>
                <c:pt idx="19">
                  <c:v>27.974085966135107</c:v>
                </c:pt>
                <c:pt idx="20">
                  <c:v>28.340591816023476</c:v>
                </c:pt>
                <c:pt idx="21">
                  <c:v>27.610664069913728</c:v>
                </c:pt>
              </c:numCache>
            </c:numRef>
          </c:val>
        </c:ser>
        <c:marker val="1"/>
        <c:axId val="91606016"/>
        <c:axId val="88564480"/>
      </c:lineChart>
      <c:dateAx>
        <c:axId val="91606016"/>
        <c:scaling>
          <c:orientation val="minMax"/>
        </c:scaling>
        <c:axPos val="b"/>
        <c:numFmt formatCode="mmm/yy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8564480"/>
        <c:crosses val="autoZero"/>
        <c:auto val="1"/>
        <c:lblOffset val="100"/>
      </c:dateAx>
      <c:valAx>
        <c:axId val="88564480"/>
        <c:scaling>
          <c:orientation val="minMax"/>
          <c:min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%</a:t>
                </a:r>
                <a:endParaRPr lang="ru-RU" dirty="0"/>
              </a:p>
            </c:rich>
          </c:tx>
          <c:layout/>
        </c:title>
        <c:numFmt formatCode="0" sourceLinked="0"/>
        <c:tickLblPos val="nextTo"/>
        <c:crossAx val="916060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Основные ЛС и ИМН (Постановление КМУ №333 от 25.03.09) отеч., до 12 грн</c:v>
                </c:pt>
              </c:strCache>
            </c:strRef>
          </c:tx>
          <c:cat>
            <c:strRef>
              <c:f>Лист1!$B$1:$X$1</c:f>
              <c:strCache>
                <c:ptCount val="23"/>
                <c:pt idx="0">
                  <c:v>янв.08</c:v>
                </c:pt>
                <c:pt idx="1">
                  <c:v>фев.08</c:v>
                </c:pt>
                <c:pt idx="2">
                  <c:v>мар.08</c:v>
                </c:pt>
                <c:pt idx="3">
                  <c:v>апр.08</c:v>
                </c:pt>
                <c:pt idx="4">
                  <c:v>май.08</c:v>
                </c:pt>
                <c:pt idx="5">
                  <c:v>июн.08</c:v>
                </c:pt>
                <c:pt idx="6">
                  <c:v>июл.08</c:v>
                </c:pt>
                <c:pt idx="7">
                  <c:v>авг.08</c:v>
                </c:pt>
                <c:pt idx="8">
                  <c:v>сен.08</c:v>
                </c:pt>
                <c:pt idx="9">
                  <c:v>окт.08</c:v>
                </c:pt>
                <c:pt idx="10">
                  <c:v>ноя.08</c:v>
                </c:pt>
                <c:pt idx="11">
                  <c:v>дек.08</c:v>
                </c:pt>
                <c:pt idx="12">
                  <c:v>янв.09</c:v>
                </c:pt>
                <c:pt idx="13">
                  <c:v>фев.09</c:v>
                </c:pt>
                <c:pt idx="14">
                  <c:v>мар.09</c:v>
                </c:pt>
                <c:pt idx="15">
                  <c:v>апр.09</c:v>
                </c:pt>
                <c:pt idx="16">
                  <c:v>май.09</c:v>
                </c:pt>
                <c:pt idx="17">
                  <c:v>июн.09</c:v>
                </c:pt>
                <c:pt idx="18">
                  <c:v>июл.09</c:v>
                </c:pt>
                <c:pt idx="19">
                  <c:v>авг.09</c:v>
                </c:pt>
                <c:pt idx="20">
                  <c:v>сен.09</c:v>
                </c:pt>
                <c:pt idx="21">
                  <c:v>окт.09</c:v>
                </c:pt>
                <c:pt idx="22">
                  <c:v>ноя.09</c:v>
                </c:pt>
              </c:strCache>
            </c:strRef>
          </c:cat>
          <c:val>
            <c:numRef>
              <c:f>Лист1!$B$2:$X$2</c:f>
              <c:numCache>
                <c:formatCode>General</c:formatCode>
                <c:ptCount val="23"/>
                <c:pt idx="0">
                  <c:v>4.5411674975419034</c:v>
                </c:pt>
                <c:pt idx="1">
                  <c:v>4.3788135880161176</c:v>
                </c:pt>
                <c:pt idx="2">
                  <c:v>4.3754111980096964</c:v>
                </c:pt>
                <c:pt idx="3">
                  <c:v>4.2850955396818557</c:v>
                </c:pt>
                <c:pt idx="4">
                  <c:v>4.3007158533528651</c:v>
                </c:pt>
                <c:pt idx="5">
                  <c:v>4.4096066922906711</c:v>
                </c:pt>
                <c:pt idx="6">
                  <c:v>4.4017932651523273</c:v>
                </c:pt>
                <c:pt idx="7">
                  <c:v>4.5590202767296484</c:v>
                </c:pt>
                <c:pt idx="8">
                  <c:v>4.2396012250074353</c:v>
                </c:pt>
                <c:pt idx="9">
                  <c:v>4.0000871469960408</c:v>
                </c:pt>
                <c:pt idx="10">
                  <c:v>4.0148991191284455</c:v>
                </c:pt>
                <c:pt idx="11">
                  <c:v>3.7897382269500302</c:v>
                </c:pt>
                <c:pt idx="12">
                  <c:v>3.7004169308537849</c:v>
                </c:pt>
                <c:pt idx="13">
                  <c:v>4.1040038734804476</c:v>
                </c:pt>
                <c:pt idx="14">
                  <c:v>4.2279816680791056</c:v>
                </c:pt>
                <c:pt idx="15">
                  <c:v>4.2475690256657064</c:v>
                </c:pt>
                <c:pt idx="16">
                  <c:v>4.3546068888861669</c:v>
                </c:pt>
                <c:pt idx="17">
                  <c:v>4.4481033594641852</c:v>
                </c:pt>
                <c:pt idx="18">
                  <c:v>4.6626219840697036</c:v>
                </c:pt>
                <c:pt idx="19">
                  <c:v>4.6825857783196501</c:v>
                </c:pt>
                <c:pt idx="20">
                  <c:v>4.3028549987183569</c:v>
                </c:pt>
                <c:pt idx="21">
                  <c:v>3.9927228666739008</c:v>
                </c:pt>
                <c:pt idx="22">
                  <c:v>4.6697622418649525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Прочие</c:v>
                </c:pt>
              </c:strCache>
            </c:strRef>
          </c:tx>
          <c:cat>
            <c:strRef>
              <c:f>Лист1!$B$1:$X$1</c:f>
              <c:strCache>
                <c:ptCount val="23"/>
                <c:pt idx="0">
                  <c:v>янв.08</c:v>
                </c:pt>
                <c:pt idx="1">
                  <c:v>фев.08</c:v>
                </c:pt>
                <c:pt idx="2">
                  <c:v>мар.08</c:v>
                </c:pt>
                <c:pt idx="3">
                  <c:v>апр.08</c:v>
                </c:pt>
                <c:pt idx="4">
                  <c:v>май.08</c:v>
                </c:pt>
                <c:pt idx="5">
                  <c:v>июн.08</c:v>
                </c:pt>
                <c:pt idx="6">
                  <c:v>июл.08</c:v>
                </c:pt>
                <c:pt idx="7">
                  <c:v>авг.08</c:v>
                </c:pt>
                <c:pt idx="8">
                  <c:v>сен.08</c:v>
                </c:pt>
                <c:pt idx="9">
                  <c:v>окт.08</c:v>
                </c:pt>
                <c:pt idx="10">
                  <c:v>ноя.08</c:v>
                </c:pt>
                <c:pt idx="11">
                  <c:v>дек.08</c:v>
                </c:pt>
                <c:pt idx="12">
                  <c:v>янв.09</c:v>
                </c:pt>
                <c:pt idx="13">
                  <c:v>фев.09</c:v>
                </c:pt>
                <c:pt idx="14">
                  <c:v>мар.09</c:v>
                </c:pt>
                <c:pt idx="15">
                  <c:v>апр.09</c:v>
                </c:pt>
                <c:pt idx="16">
                  <c:v>май.09</c:v>
                </c:pt>
                <c:pt idx="17">
                  <c:v>июн.09</c:v>
                </c:pt>
                <c:pt idx="18">
                  <c:v>июл.09</c:v>
                </c:pt>
                <c:pt idx="19">
                  <c:v>авг.09</c:v>
                </c:pt>
                <c:pt idx="20">
                  <c:v>сен.09</c:v>
                </c:pt>
                <c:pt idx="21">
                  <c:v>окт.09</c:v>
                </c:pt>
                <c:pt idx="22">
                  <c:v>ноя.09</c:v>
                </c:pt>
              </c:strCache>
            </c:strRef>
          </c:cat>
          <c:val>
            <c:numRef>
              <c:f>Лист1!$B$3:$X$3</c:f>
              <c:numCache>
                <c:formatCode>General</c:formatCode>
                <c:ptCount val="23"/>
                <c:pt idx="0">
                  <c:v>95.45883250245808</c:v>
                </c:pt>
                <c:pt idx="1">
                  <c:v>95.621186411983857</c:v>
                </c:pt>
                <c:pt idx="2">
                  <c:v>95.624588801990271</c:v>
                </c:pt>
                <c:pt idx="3">
                  <c:v>95.714904460318181</c:v>
                </c:pt>
                <c:pt idx="4">
                  <c:v>95.699284146647116</c:v>
                </c:pt>
                <c:pt idx="5">
                  <c:v>95.59039330770932</c:v>
                </c:pt>
                <c:pt idx="6">
                  <c:v>95.598206734847693</c:v>
                </c:pt>
                <c:pt idx="7">
                  <c:v>95.440979723270388</c:v>
                </c:pt>
                <c:pt idx="8">
                  <c:v>95.760398774992538</c:v>
                </c:pt>
                <c:pt idx="9">
                  <c:v>95.999912853003948</c:v>
                </c:pt>
                <c:pt idx="10">
                  <c:v>95.985100880871542</c:v>
                </c:pt>
                <c:pt idx="11">
                  <c:v>96.210261773049965</c:v>
                </c:pt>
                <c:pt idx="12">
                  <c:v>96.299583069146252</c:v>
                </c:pt>
                <c:pt idx="13">
                  <c:v>95.895996126519577</c:v>
                </c:pt>
                <c:pt idx="14">
                  <c:v>95.772018331920904</c:v>
                </c:pt>
                <c:pt idx="15">
                  <c:v>95.752430974334288</c:v>
                </c:pt>
                <c:pt idx="16">
                  <c:v>95.645393111113776</c:v>
                </c:pt>
                <c:pt idx="17">
                  <c:v>95.551896640535816</c:v>
                </c:pt>
                <c:pt idx="18">
                  <c:v>95.337378015930284</c:v>
                </c:pt>
                <c:pt idx="19">
                  <c:v>95.317414221680366</c:v>
                </c:pt>
                <c:pt idx="20">
                  <c:v>95.69714500128164</c:v>
                </c:pt>
                <c:pt idx="21">
                  <c:v>96.007277133326042</c:v>
                </c:pt>
                <c:pt idx="22">
                  <c:v>95.330237758135013</c:v>
                </c:pt>
              </c:numCache>
            </c:numRef>
          </c:val>
        </c:ser>
        <c:axId val="91519232"/>
        <c:axId val="91521024"/>
      </c:areaChart>
      <c:catAx>
        <c:axId val="91519232"/>
        <c:scaling>
          <c:orientation val="minMax"/>
        </c:scaling>
        <c:axPos val="b"/>
        <c:tickLblPos val="nextTo"/>
        <c:crossAx val="91521024"/>
        <c:crosses val="autoZero"/>
        <c:auto val="1"/>
        <c:lblAlgn val="ctr"/>
        <c:lblOffset val="100"/>
      </c:catAx>
      <c:valAx>
        <c:axId val="9152102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Доля по</a:t>
                </a:r>
                <a:r>
                  <a:rPr lang="ru-RU" baseline="0" dirty="0" smtClean="0"/>
                  <a:t> продажам в гривнах, </a:t>
                </a:r>
                <a:r>
                  <a:rPr lang="ru-RU" dirty="0" smtClean="0"/>
                  <a:t>%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9151923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1.7851929259623443E-2"/>
          <c:y val="0.71762699194821777"/>
          <c:w val="0.9606680489603947"/>
          <c:h val="0.28237300805178228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Янв</a:t>
            </a:r>
            <a:r>
              <a:rPr lang="ru-RU" dirty="0" smtClean="0"/>
              <a:t> – </a:t>
            </a:r>
            <a:r>
              <a:rPr lang="ru-RU" dirty="0" err="1" smtClean="0"/>
              <a:t>окт</a:t>
            </a:r>
            <a:r>
              <a:rPr lang="ru-RU" dirty="0" smtClean="0"/>
              <a:t> </a:t>
            </a:r>
            <a:r>
              <a:rPr lang="en-US" dirty="0" smtClean="0"/>
              <a:t>2009</a:t>
            </a:r>
            <a:endParaRPr lang="en-US" dirty="0"/>
          </a:p>
        </c:rich>
      </c:tx>
      <c:layout>
        <c:manualLayout>
          <c:xMode val="edge"/>
          <c:yMode val="edge"/>
          <c:x val="1.3745108722571699E-3"/>
          <c:y val="0.20623054500991916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2009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5683565666767885"/>
                  <c:y val="-2.40794261669087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Пресса (</a:t>
                    </a:r>
                    <a:r>
                      <a:rPr lang="en-US" dirty="0"/>
                      <a:t>USD)
</a:t>
                    </a:r>
                    <a:r>
                      <a:rPr lang="en-US" b="1" dirty="0"/>
                      <a:t>5%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2.9265829218235499E-2"/>
                  <c:y val="-8.905201257620040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Радио (</a:t>
                    </a:r>
                    <a:r>
                      <a:rPr lang="en-US" dirty="0"/>
                      <a:t>USD)
</a:t>
                    </a:r>
                    <a:r>
                      <a:rPr lang="en-US" b="1" dirty="0"/>
                      <a:t>3%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13122693445490835"/>
                  <c:y val="-1.653735195326309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ТВ, </a:t>
                    </a:r>
                    <a:r>
                      <a:rPr lang="ru-RU" dirty="0"/>
                      <a:t>города 50 + (USD)
</a:t>
                    </a:r>
                    <a:r>
                      <a:rPr lang="ru-RU" b="1" dirty="0"/>
                      <a:t>92%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Пресса (USD)</c:v>
                </c:pt>
                <c:pt idx="1">
                  <c:v>Радио (USD)</c:v>
                </c:pt>
                <c:pt idx="2">
                  <c:v>ТВ города 50 + (USD)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6624307.4527422907</c:v>
                </c:pt>
                <c:pt idx="1">
                  <c:v>3744171.4455943843</c:v>
                </c:pt>
                <c:pt idx="2" formatCode="General">
                  <c:v>113701268.3622054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Стоимость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 </a:t>
            </a:r>
            <a:r>
              <a:rPr lang="en-US" sz="2000" dirty="0" smtClean="0"/>
              <a:t>GRP</a:t>
            </a:r>
            <a:endParaRPr lang="en-US" sz="2000" dirty="0"/>
          </a:p>
        </c:rich>
      </c:tx>
      <c:layout>
        <c:manualLayout>
          <c:xMode val="edge"/>
          <c:yMode val="edge"/>
          <c:x val="0.33999174570083956"/>
          <c:y val="1.874999999999999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Стоимость 1 GRP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янв-окт 2008</c:v>
                </c:pt>
                <c:pt idx="1">
                  <c:v>янв-окт 2009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859.87162597904614</c:v>
                </c:pt>
                <c:pt idx="1">
                  <c:v>602.08097817255953</c:v>
                </c:pt>
              </c:numCache>
            </c:numRef>
          </c:val>
        </c:ser>
        <c:axId val="92907008"/>
        <c:axId val="92908544"/>
      </c:barChart>
      <c:catAx>
        <c:axId val="92907008"/>
        <c:scaling>
          <c:orientation val="minMax"/>
        </c:scaling>
        <c:axPos val="b"/>
        <c:numFmt formatCode="mmm/yy" sourceLinked="1"/>
        <c:tickLblPos val="nextTo"/>
        <c:crossAx val="92908544"/>
        <c:crosses val="autoZero"/>
        <c:auto val="1"/>
        <c:lblAlgn val="ctr"/>
        <c:lblOffset val="100"/>
      </c:catAx>
      <c:valAx>
        <c:axId val="929085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USD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17777653349757835"/>
              <c:y val="0.37339218098211041"/>
            </c:manualLayout>
          </c:layout>
        </c:title>
        <c:numFmt formatCode="General" sourceLinked="1"/>
        <c:tickLblPos val="nextTo"/>
        <c:crossAx val="92907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Universe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GRP </a:t>
            </a:r>
            <a:r>
              <a:rPr lang="en-US" sz="2000" dirty="0"/>
              <a:t>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Universe GRP (%)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янв-окт 2008</c:v>
                </c:pt>
                <c:pt idx="1">
                  <c:v>янв-окт 2009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188727.74859714942</c:v>
                </c:pt>
                <c:pt idx="1">
                  <c:v>193621.81891558279</c:v>
                </c:pt>
              </c:numCache>
            </c:numRef>
          </c:val>
        </c:ser>
        <c:axId val="93170304"/>
        <c:axId val="93176192"/>
      </c:barChart>
      <c:catAx>
        <c:axId val="93170304"/>
        <c:scaling>
          <c:orientation val="minMax"/>
        </c:scaling>
        <c:axPos val="b"/>
        <c:tickLblPos val="nextTo"/>
        <c:crossAx val="93176192"/>
        <c:crosses val="autoZero"/>
        <c:auto val="1"/>
        <c:lblAlgn val="ctr"/>
        <c:lblOffset val="100"/>
      </c:catAx>
      <c:valAx>
        <c:axId val="9317619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Тыс.</a:t>
                </a:r>
                <a:r>
                  <a:rPr lang="ru-RU" baseline="0" dirty="0" smtClean="0"/>
                  <a:t> </a:t>
                </a:r>
                <a:r>
                  <a:rPr lang="en-US" baseline="0" dirty="0" smtClean="0"/>
                  <a:t>GRP, %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0.11193337294291968"/>
              <c:y val="0.29476062284778409"/>
            </c:manualLayout>
          </c:layout>
        </c:title>
        <c:numFmt formatCode="General" sourceLinked="1"/>
        <c:tickLblPos val="nextTo"/>
        <c:crossAx val="93170304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000"/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Universe EqPrice (USD)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янв-окт 2008</c:v>
                </c:pt>
                <c:pt idx="1">
                  <c:v>янв-окт 2009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162281636.05359551</c:v>
                </c:pt>
                <c:pt idx="1">
                  <c:v>116576014.12824422</c:v>
                </c:pt>
              </c:numCache>
            </c:numRef>
          </c:val>
        </c:ser>
        <c:axId val="93278592"/>
        <c:axId val="93280128"/>
      </c:barChart>
      <c:catAx>
        <c:axId val="93278592"/>
        <c:scaling>
          <c:orientation val="minMax"/>
        </c:scaling>
        <c:axPos val="b"/>
        <c:tickLblPos val="nextTo"/>
        <c:crossAx val="93280128"/>
        <c:crosses val="autoZero"/>
        <c:auto val="1"/>
        <c:lblAlgn val="ctr"/>
        <c:lblOffset val="100"/>
      </c:catAx>
      <c:valAx>
        <c:axId val="9328012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Млн.</a:t>
                </a:r>
                <a:r>
                  <a:rPr lang="ru-RU" baseline="0" dirty="0" smtClean="0"/>
                  <a:t> </a:t>
                </a:r>
                <a:r>
                  <a:rPr lang="en-US" baseline="0" dirty="0" smtClean="0"/>
                  <a:t>USD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93278592"/>
        <c:crosses val="autoZero"/>
        <c:crossBetween val="between"/>
        <c:dispUnits>
          <c:builtInUnit val="millions"/>
        </c:dispUnits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Кол-во </a:t>
            </a:r>
            <a:r>
              <a:rPr lang="ru-RU" sz="2000" dirty="0" smtClean="0"/>
              <a:t>выходов</a:t>
            </a:r>
            <a:endParaRPr lang="ru-RU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выходов (шт)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янв-окт 2008</c:v>
                </c:pt>
                <c:pt idx="1">
                  <c:v>янв-окт 2009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226143.96980598604</c:v>
                </c:pt>
                <c:pt idx="1">
                  <c:v>298312.81031275162</c:v>
                </c:pt>
              </c:numCache>
            </c:numRef>
          </c:val>
        </c:ser>
        <c:axId val="93271936"/>
        <c:axId val="93273472"/>
      </c:barChart>
      <c:catAx>
        <c:axId val="93271936"/>
        <c:scaling>
          <c:orientation val="minMax"/>
        </c:scaling>
        <c:axPos val="b"/>
        <c:tickLblPos val="nextTo"/>
        <c:crossAx val="93273472"/>
        <c:crosses val="autoZero"/>
        <c:auto val="1"/>
        <c:lblAlgn val="ctr"/>
        <c:lblOffset val="100"/>
      </c:catAx>
      <c:valAx>
        <c:axId val="9327347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Тыс.</a:t>
                </a:r>
                <a:r>
                  <a:rPr lang="ru-RU" baseline="0" dirty="0" smtClean="0"/>
                  <a:t> выходов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93271936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ЛС</c:v>
                </c:pt>
              </c:strCache>
            </c:strRef>
          </c:tx>
          <c:cat>
            <c:strRef>
              <c:f>Лист1!$B$1:$V$1</c:f>
              <c:strCache>
                <c:ptCount val="21"/>
                <c:pt idx="0">
                  <c:v>янв.08</c:v>
                </c:pt>
                <c:pt idx="1">
                  <c:v>фев.08</c:v>
                </c:pt>
                <c:pt idx="2">
                  <c:v>мар.08</c:v>
                </c:pt>
                <c:pt idx="3">
                  <c:v>апр.08</c:v>
                </c:pt>
                <c:pt idx="4">
                  <c:v>май.08</c:v>
                </c:pt>
                <c:pt idx="5">
                  <c:v>июн.08</c:v>
                </c:pt>
                <c:pt idx="6">
                  <c:v>июл.08</c:v>
                </c:pt>
                <c:pt idx="7">
                  <c:v>авг.08</c:v>
                </c:pt>
                <c:pt idx="8">
                  <c:v>сен.08</c:v>
                </c:pt>
                <c:pt idx="9">
                  <c:v>окт.08</c:v>
                </c:pt>
                <c:pt idx="10">
                  <c:v>ноя.08</c:v>
                </c:pt>
                <c:pt idx="11">
                  <c:v>дек.08</c:v>
                </c:pt>
                <c:pt idx="12">
                  <c:v>янв.09</c:v>
                </c:pt>
                <c:pt idx="13">
                  <c:v>фев.09</c:v>
                </c:pt>
                <c:pt idx="14">
                  <c:v>мар.09</c:v>
                </c:pt>
                <c:pt idx="15">
                  <c:v>апр.09</c:v>
                </c:pt>
                <c:pt idx="16">
                  <c:v>май.09</c:v>
                </c:pt>
                <c:pt idx="17">
                  <c:v>июн.09</c:v>
                </c:pt>
                <c:pt idx="18">
                  <c:v>июл.09</c:v>
                </c:pt>
                <c:pt idx="19">
                  <c:v>авг.09</c:v>
                </c:pt>
                <c:pt idx="20">
                  <c:v>сен.09</c:v>
                </c:pt>
              </c:strCache>
            </c:strRef>
          </c:cat>
          <c:val>
            <c:numRef>
              <c:f>Лист1!$B$2:$V$2</c:f>
              <c:numCache>
                <c:formatCode>General</c:formatCode>
                <c:ptCount val="21"/>
                <c:pt idx="0">
                  <c:v>245860.0856990898</c:v>
                </c:pt>
                <c:pt idx="1">
                  <c:v>256278.48855272221</c:v>
                </c:pt>
                <c:pt idx="2">
                  <c:v>255813.71799701694</c:v>
                </c:pt>
                <c:pt idx="3">
                  <c:v>258405.2823454238</c:v>
                </c:pt>
                <c:pt idx="4">
                  <c:v>228500.34316656849</c:v>
                </c:pt>
                <c:pt idx="5">
                  <c:v>242301.37229806589</c:v>
                </c:pt>
                <c:pt idx="6">
                  <c:v>220185.24104002528</c:v>
                </c:pt>
                <c:pt idx="7">
                  <c:v>219216.546949196</c:v>
                </c:pt>
                <c:pt idx="8">
                  <c:v>229866.19592452035</c:v>
                </c:pt>
                <c:pt idx="9">
                  <c:v>246427.30724698576</c:v>
                </c:pt>
                <c:pt idx="10">
                  <c:v>242580.48571934039</c:v>
                </c:pt>
                <c:pt idx="11">
                  <c:v>249637.63232442437</c:v>
                </c:pt>
                <c:pt idx="12">
                  <c:v>225377.065549197</c:v>
                </c:pt>
                <c:pt idx="13">
                  <c:v>242457.31698942103</c:v>
                </c:pt>
                <c:pt idx="14">
                  <c:v>247955.64075312394</c:v>
                </c:pt>
                <c:pt idx="15">
                  <c:v>234111.17358394773</c:v>
                </c:pt>
                <c:pt idx="16">
                  <c:v>228287.42125193533</c:v>
                </c:pt>
                <c:pt idx="17">
                  <c:v>212936.16162998087</c:v>
                </c:pt>
                <c:pt idx="18">
                  <c:v>202289.50067790001</c:v>
                </c:pt>
                <c:pt idx="19">
                  <c:v>197723.61981908226</c:v>
                </c:pt>
                <c:pt idx="20">
                  <c:v>206680.97869570166</c:v>
                </c:pt>
              </c:numCache>
            </c:numRef>
          </c:val>
        </c:ser>
        <c:marker val="1"/>
        <c:axId val="93486080"/>
        <c:axId val="93504256"/>
      </c:lineChart>
      <c:catAx>
        <c:axId val="9348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3504256"/>
        <c:crosses val="autoZero"/>
        <c:auto val="1"/>
        <c:lblAlgn val="ctr"/>
        <c:lblOffset val="100"/>
      </c:catAx>
      <c:valAx>
        <c:axId val="935042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 dirty="0" smtClean="0"/>
                  <a:t>Тыс. упоминаний</a:t>
                </a:r>
                <a:endParaRPr lang="ru-RU" sz="1400" dirty="0"/>
              </a:p>
            </c:rich>
          </c:tx>
          <c:layout/>
        </c:title>
        <c:numFmt formatCode="General" sourceLinked="1"/>
        <c:tickLblPos val="nextTo"/>
        <c:crossAx val="93486080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Врачи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Лист1!$B$1</c:f>
              <c:strCache>
                <c:ptCount val="1"/>
                <c:pt idx="0">
                  <c:v>янв-сен 2009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Фармацевты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36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Лист1!$B$1</c:f>
              <c:strCache>
                <c:ptCount val="1"/>
                <c:pt idx="0">
                  <c:v>янв-сен 2009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dLbls>
          <c:showVal val="1"/>
        </c:dLbls>
        <c:gapWidth val="95"/>
        <c:overlap val="100"/>
        <c:axId val="93612672"/>
        <c:axId val="93622656"/>
      </c:barChart>
      <c:catAx>
        <c:axId val="93612672"/>
        <c:scaling>
          <c:orientation val="minMax"/>
        </c:scaling>
        <c:axPos val="b"/>
        <c:majorTickMark val="none"/>
        <c:tickLblPos val="nextTo"/>
        <c:crossAx val="93622656"/>
        <c:crosses val="autoZero"/>
        <c:auto val="1"/>
        <c:lblAlgn val="ctr"/>
        <c:lblOffset val="100"/>
      </c:catAx>
      <c:valAx>
        <c:axId val="93622656"/>
        <c:scaling>
          <c:orientation val="minMax"/>
        </c:scaling>
        <c:delete val="1"/>
        <c:axPos val="l"/>
        <c:numFmt formatCode="0%" sourceLinked="1"/>
        <c:tickLblPos val="nextTo"/>
        <c:crossAx val="936126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2880399787228092E-2"/>
          <c:y val="2.4552370334807977E-2"/>
          <c:w val="0.8742385005179315"/>
          <c:h val="0.18318355957816321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Доллар США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140120.74068099959</c:v>
                </c:pt>
                <c:pt idx="1">
                  <c:v>157225.47166169251</c:v>
                </c:pt>
                <c:pt idx="2">
                  <c:v>170975.89781972772</c:v>
                </c:pt>
                <c:pt idx="3">
                  <c:v>162333.97843802426</c:v>
                </c:pt>
                <c:pt idx="4">
                  <c:v>159011.71191048445</c:v>
                </c:pt>
                <c:pt idx="5">
                  <c:v>142945.09847686946</c:v>
                </c:pt>
                <c:pt idx="6">
                  <c:v>155453.94290051583</c:v>
                </c:pt>
                <c:pt idx="7">
                  <c:v>160088.84873599105</c:v>
                </c:pt>
                <c:pt idx="8">
                  <c:v>175310.07023068439</c:v>
                </c:pt>
                <c:pt idx="9">
                  <c:v>206979.25018327593</c:v>
                </c:pt>
                <c:pt idx="10">
                  <c:v>206303.82968388582</c:v>
                </c:pt>
                <c:pt idx="11">
                  <c:v>212771.50780127099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199115.21515940357</c:v>
                </c:pt>
                <c:pt idx="1">
                  <c:v>221525.15440679441</c:v>
                </c:pt>
                <c:pt idx="2">
                  <c:v>224069.93214474272</c:v>
                </c:pt>
                <c:pt idx="3">
                  <c:v>211116.99013034938</c:v>
                </c:pt>
                <c:pt idx="4">
                  <c:v>204844.49830816354</c:v>
                </c:pt>
                <c:pt idx="5">
                  <c:v>199332.64112066495</c:v>
                </c:pt>
                <c:pt idx="6">
                  <c:v>206050.17629384567</c:v>
                </c:pt>
                <c:pt idx="7">
                  <c:v>198520.81468106108</c:v>
                </c:pt>
                <c:pt idx="8">
                  <c:v>228803.48438043497</c:v>
                </c:pt>
                <c:pt idx="9">
                  <c:v>243154.72360550158</c:v>
                </c:pt>
                <c:pt idx="10">
                  <c:v>191922.78157430273</c:v>
                </c:pt>
                <c:pt idx="11">
                  <c:v>183726.00322547118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168722.81956384613</c:v>
                </c:pt>
                <c:pt idx="1">
                  <c:v>168811.39494274353</c:v>
                </c:pt>
                <c:pt idx="2">
                  <c:v>182293.09593209572</c:v>
                </c:pt>
                <c:pt idx="3" formatCode="###,###,###,###,##0.00">
                  <c:v>155532.97277248028</c:v>
                </c:pt>
                <c:pt idx="4" formatCode="###,###,###,###,##0.00">
                  <c:v>149082.67906474409</c:v>
                </c:pt>
                <c:pt idx="5" formatCode="###,###,###,###,##0.00">
                  <c:v>150586.69685633518</c:v>
                </c:pt>
                <c:pt idx="6" formatCode="###,###,###,###,##0.00">
                  <c:v>158181.95453134348</c:v>
                </c:pt>
                <c:pt idx="7" formatCode="###,###,###,###,##0.00">
                  <c:v>161498.31588628591</c:v>
                </c:pt>
                <c:pt idx="8" formatCode="###,###,###,###,##0.00">
                  <c:v>182634.90333212452</c:v>
                </c:pt>
                <c:pt idx="9">
                  <c:v>227761.38966273415</c:v>
                </c:pt>
                <c:pt idx="10">
                  <c:v>226840</c:v>
                </c:pt>
              </c:numCache>
            </c:numRef>
          </c:val>
        </c:ser>
        <c:marker val="1"/>
        <c:axId val="81342464"/>
        <c:axId val="81344000"/>
      </c:lineChart>
      <c:catAx>
        <c:axId val="81342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344000"/>
        <c:crosses val="autoZero"/>
        <c:auto val="1"/>
        <c:lblAlgn val="ctr"/>
        <c:lblOffset val="100"/>
        <c:tickLblSkip val="1"/>
      </c:catAx>
      <c:valAx>
        <c:axId val="81344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 err="1" smtClean="0"/>
                  <a:t>Млрд</a:t>
                </a:r>
                <a:r>
                  <a:rPr lang="ru-RU" dirty="0" smtClean="0"/>
                  <a:t> </a:t>
                </a:r>
                <a:r>
                  <a:rPr lang="en-US" dirty="0" smtClean="0"/>
                  <a:t>USD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81342464"/>
        <c:crosses val="autoZero"/>
        <c:crossBetween val="between"/>
        <c:dispUnits>
          <c:builtInUnit val="millions"/>
        </c:dispUnits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0974512435429452"/>
          <c:y val="6.9291098003503734E-2"/>
          <c:w val="0.66256097310282258"/>
          <c:h val="0.55952338438157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9.5542392641820309E-2"/>
                  <c:y val="8.5826473663430797E-2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Визиты медпредставителей</c:v>
                </c:pt>
                <c:pt idx="1">
                  <c:v>ТВ-реклама</c:v>
                </c:pt>
                <c:pt idx="2">
                  <c:v>POS-материалы</c:v>
                </c:pt>
                <c:pt idx="3">
                  <c:v>Образцы</c:v>
                </c:pt>
                <c:pt idx="4">
                  <c:v>Эффективный "маркетинг"</c:v>
                </c:pt>
                <c:pt idx="5">
                  <c:v>Промоционные акции</c:v>
                </c:pt>
                <c:pt idx="6">
                  <c:v>Почтовые рассылки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59.3</c:v>
                </c:pt>
                <c:pt idx="1">
                  <c:v>15.1</c:v>
                </c:pt>
                <c:pt idx="2">
                  <c:v>12.5</c:v>
                </c:pt>
                <c:pt idx="3">
                  <c:v>6.5</c:v>
                </c:pt>
                <c:pt idx="4">
                  <c:v>2.5</c:v>
                </c:pt>
                <c:pt idx="5">
                  <c:v>1.9</c:v>
                </c:pt>
                <c:pt idx="6">
                  <c:v>1.8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6.5711164428416638E-2"/>
          <c:y val="0.6368618225393976"/>
          <c:w val="0.8685773774737976"/>
          <c:h val="0.34424060527782907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АМИЗОН</c:v>
                </c:pt>
              </c:strCache>
            </c:strRef>
          </c:tx>
          <c:cat>
            <c:strRef>
              <c:f>Лист1!$B$1:$AV$1</c:f>
              <c:strCache>
                <c:ptCount val="47"/>
                <c:pt idx="0">
                  <c:v>01_Неделя 2009</c:v>
                </c:pt>
                <c:pt idx="1">
                  <c:v>02_Неделя 2009</c:v>
                </c:pt>
                <c:pt idx="2">
                  <c:v>03_Неделя 2009</c:v>
                </c:pt>
                <c:pt idx="3">
                  <c:v>04_Неделя 2009</c:v>
                </c:pt>
                <c:pt idx="4">
                  <c:v>05_Неделя 2009</c:v>
                </c:pt>
                <c:pt idx="5">
                  <c:v>06_Неделя 2009</c:v>
                </c:pt>
                <c:pt idx="6">
                  <c:v>07_Неделя 2009</c:v>
                </c:pt>
                <c:pt idx="7">
                  <c:v>08_Неделя 2009</c:v>
                </c:pt>
                <c:pt idx="8">
                  <c:v>09_Неделя 2009</c:v>
                </c:pt>
                <c:pt idx="9">
                  <c:v>10_Неделя 2009</c:v>
                </c:pt>
                <c:pt idx="10">
                  <c:v>11_Неделя 2009</c:v>
                </c:pt>
                <c:pt idx="11">
                  <c:v>12_Неделя 2009</c:v>
                </c:pt>
                <c:pt idx="12">
                  <c:v>13_Неделя 2009</c:v>
                </c:pt>
                <c:pt idx="13">
                  <c:v>14_Неделя 2009</c:v>
                </c:pt>
                <c:pt idx="14">
                  <c:v>15_Неделя 2009</c:v>
                </c:pt>
                <c:pt idx="15">
                  <c:v>16_Неделя 2009</c:v>
                </c:pt>
                <c:pt idx="16">
                  <c:v>17_Неделя 2009</c:v>
                </c:pt>
                <c:pt idx="17">
                  <c:v>18_Неделя 2009</c:v>
                </c:pt>
                <c:pt idx="18">
                  <c:v>19_Неделя 2009</c:v>
                </c:pt>
                <c:pt idx="19">
                  <c:v>20_Неделя 2009</c:v>
                </c:pt>
                <c:pt idx="20">
                  <c:v>21_Неделя 2009</c:v>
                </c:pt>
                <c:pt idx="21">
                  <c:v>22_Неделя 2009</c:v>
                </c:pt>
                <c:pt idx="22">
                  <c:v>23_Неделя 2009</c:v>
                </c:pt>
                <c:pt idx="23">
                  <c:v>24_Неделя 2009</c:v>
                </c:pt>
                <c:pt idx="24">
                  <c:v>25_Неделя 2009</c:v>
                </c:pt>
                <c:pt idx="25">
                  <c:v>26_Неделя 2009</c:v>
                </c:pt>
                <c:pt idx="26">
                  <c:v>27_Неделя 2009</c:v>
                </c:pt>
                <c:pt idx="27">
                  <c:v>28_Неделя 2009</c:v>
                </c:pt>
                <c:pt idx="28">
                  <c:v>29_Неделя 2009</c:v>
                </c:pt>
                <c:pt idx="29">
                  <c:v>30_Неделя 2009</c:v>
                </c:pt>
                <c:pt idx="30">
                  <c:v>31_Неделя 2009</c:v>
                </c:pt>
                <c:pt idx="31">
                  <c:v>32_Неделя 2009</c:v>
                </c:pt>
                <c:pt idx="32">
                  <c:v>33_Неделя 2009</c:v>
                </c:pt>
                <c:pt idx="33">
                  <c:v>34_Неделя 2009</c:v>
                </c:pt>
                <c:pt idx="34">
                  <c:v>35_Неделя 2009</c:v>
                </c:pt>
                <c:pt idx="35">
                  <c:v>36_Неделя 2009</c:v>
                </c:pt>
                <c:pt idx="36">
                  <c:v>37_Неделя 2009</c:v>
                </c:pt>
                <c:pt idx="37">
                  <c:v>38_Неделя 2009</c:v>
                </c:pt>
                <c:pt idx="38">
                  <c:v>39_Неделя 2009</c:v>
                </c:pt>
                <c:pt idx="39">
                  <c:v>40_Неделя 2009</c:v>
                </c:pt>
                <c:pt idx="40">
                  <c:v>41_Неделя 2009</c:v>
                </c:pt>
                <c:pt idx="41">
                  <c:v>42_Неделя 2009</c:v>
                </c:pt>
                <c:pt idx="42">
                  <c:v>43_Неделя 2009</c:v>
                </c:pt>
                <c:pt idx="43">
                  <c:v>44_Неделя 2009</c:v>
                </c:pt>
                <c:pt idx="44">
                  <c:v>45_Неделя 2009</c:v>
                </c:pt>
                <c:pt idx="45">
                  <c:v>46_Неделя 2009</c:v>
                </c:pt>
                <c:pt idx="46">
                  <c:v>47_Неделя 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99819.778173008672</c:v>
                </c:pt>
                <c:pt idx="1">
                  <c:v>85205.076535157481</c:v>
                </c:pt>
                <c:pt idx="2">
                  <c:v>95945.024137427594</c:v>
                </c:pt>
                <c:pt idx="3">
                  <c:v>81880.056167949195</c:v>
                </c:pt>
                <c:pt idx="4">
                  <c:v>84675.533894695953</c:v>
                </c:pt>
                <c:pt idx="5">
                  <c:v>149243.28803077326</c:v>
                </c:pt>
                <c:pt idx="6">
                  <c:v>157863.01397459643</c:v>
                </c:pt>
                <c:pt idx="7">
                  <c:v>189785.1514162792</c:v>
                </c:pt>
                <c:pt idx="8">
                  <c:v>201613.54909377045</c:v>
                </c:pt>
                <c:pt idx="9">
                  <c:v>232548.10532052277</c:v>
                </c:pt>
                <c:pt idx="10">
                  <c:v>193037.18627443066</c:v>
                </c:pt>
                <c:pt idx="11">
                  <c:v>161001.27454564499</c:v>
                </c:pt>
                <c:pt idx="12">
                  <c:v>136656.98855492336</c:v>
                </c:pt>
                <c:pt idx="13">
                  <c:v>97983.731612430172</c:v>
                </c:pt>
                <c:pt idx="14">
                  <c:v>87461.172123041557</c:v>
                </c:pt>
                <c:pt idx="15">
                  <c:v>75292.906541263001</c:v>
                </c:pt>
                <c:pt idx="16">
                  <c:v>80622.195465573328</c:v>
                </c:pt>
                <c:pt idx="17">
                  <c:v>66717.304705413437</c:v>
                </c:pt>
                <c:pt idx="18">
                  <c:v>75928.662821401245</c:v>
                </c:pt>
                <c:pt idx="19">
                  <c:v>56840.964871901415</c:v>
                </c:pt>
                <c:pt idx="20">
                  <c:v>46999.345946152556</c:v>
                </c:pt>
                <c:pt idx="21">
                  <c:v>34934.397098273919</c:v>
                </c:pt>
                <c:pt idx="22">
                  <c:v>40929.803320877407</c:v>
                </c:pt>
                <c:pt idx="23">
                  <c:v>25016.770280217901</c:v>
                </c:pt>
                <c:pt idx="24">
                  <c:v>26033.192689823056</c:v>
                </c:pt>
                <c:pt idx="25">
                  <c:v>19488.704539806695</c:v>
                </c:pt>
                <c:pt idx="26">
                  <c:v>17930.61655837603</c:v>
                </c:pt>
                <c:pt idx="27">
                  <c:v>21808.912087275905</c:v>
                </c:pt>
                <c:pt idx="28">
                  <c:v>19443.24218929233</c:v>
                </c:pt>
                <c:pt idx="29">
                  <c:v>23472.396502930766</c:v>
                </c:pt>
                <c:pt idx="30">
                  <c:v>28370.172355740848</c:v>
                </c:pt>
                <c:pt idx="31">
                  <c:v>31747.882840600185</c:v>
                </c:pt>
                <c:pt idx="32">
                  <c:v>44117.670006417218</c:v>
                </c:pt>
                <c:pt idx="33">
                  <c:v>44566.684798369213</c:v>
                </c:pt>
                <c:pt idx="34">
                  <c:v>47170.143018919553</c:v>
                </c:pt>
                <c:pt idx="35">
                  <c:v>69774.732924255863</c:v>
                </c:pt>
                <c:pt idx="36">
                  <c:v>89842.744791275065</c:v>
                </c:pt>
                <c:pt idx="37">
                  <c:v>113506.43364568107</c:v>
                </c:pt>
                <c:pt idx="38">
                  <c:v>131536.82020415986</c:v>
                </c:pt>
                <c:pt idx="39">
                  <c:v>133042.4219467603</c:v>
                </c:pt>
                <c:pt idx="40">
                  <c:v>171860.44184654689</c:v>
                </c:pt>
                <c:pt idx="41">
                  <c:v>182343.19065227109</c:v>
                </c:pt>
                <c:pt idx="42">
                  <c:v>211158.61101368553</c:v>
                </c:pt>
                <c:pt idx="43">
                  <c:v>938024.05769352079</c:v>
                </c:pt>
                <c:pt idx="44">
                  <c:v>624323</c:v>
                </c:pt>
                <c:pt idx="45">
                  <c:v>277237.25141122151</c:v>
                </c:pt>
                <c:pt idx="46">
                  <c:v>162555.83781306862</c:v>
                </c:pt>
              </c:numCache>
            </c:numRef>
          </c:val>
        </c:ser>
        <c:axId val="93964928"/>
        <c:axId val="93974912"/>
      </c:barChart>
      <c:catAx>
        <c:axId val="93964928"/>
        <c:scaling>
          <c:orientation val="minMax"/>
        </c:scaling>
        <c:axPos val="b"/>
        <c:tickLblPos val="nextTo"/>
        <c:crossAx val="93974912"/>
        <c:crosses val="autoZero"/>
        <c:auto val="1"/>
        <c:lblAlgn val="ctr"/>
        <c:lblOffset val="100"/>
      </c:catAx>
      <c:valAx>
        <c:axId val="939749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упаковок</a:t>
                </a:r>
              </a:p>
            </c:rich>
          </c:tx>
          <c:layout/>
        </c:title>
        <c:numFmt formatCode="General" sourceLinked="1"/>
        <c:tickLblPos val="nextTo"/>
        <c:crossAx val="93964928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АРБИДОЛ</c:v>
                </c:pt>
              </c:strCache>
            </c:strRef>
          </c:tx>
          <c:cat>
            <c:strRef>
              <c:f>Лист1!$B$1:$AV$1</c:f>
              <c:strCache>
                <c:ptCount val="47"/>
                <c:pt idx="0">
                  <c:v>01_Неделя 2009</c:v>
                </c:pt>
                <c:pt idx="1">
                  <c:v>02_Неделя 2009</c:v>
                </c:pt>
                <c:pt idx="2">
                  <c:v>03_Неделя 2009</c:v>
                </c:pt>
                <c:pt idx="3">
                  <c:v>04_Неделя 2009</c:v>
                </c:pt>
                <c:pt idx="4">
                  <c:v>05_Неделя 2009</c:v>
                </c:pt>
                <c:pt idx="5">
                  <c:v>06_Неделя 2009</c:v>
                </c:pt>
                <c:pt idx="6">
                  <c:v>07_Неделя 2009</c:v>
                </c:pt>
                <c:pt idx="7">
                  <c:v>08_Неделя 2009</c:v>
                </c:pt>
                <c:pt idx="8">
                  <c:v>09_Неделя 2009</c:v>
                </c:pt>
                <c:pt idx="9">
                  <c:v>10_Неделя 2009</c:v>
                </c:pt>
                <c:pt idx="10">
                  <c:v>11_Неделя 2009</c:v>
                </c:pt>
                <c:pt idx="11">
                  <c:v>12_Неделя 2009</c:v>
                </c:pt>
                <c:pt idx="12">
                  <c:v>13_Неделя 2009</c:v>
                </c:pt>
                <c:pt idx="13">
                  <c:v>14_Неделя 2009</c:v>
                </c:pt>
                <c:pt idx="14">
                  <c:v>15_Неделя 2009</c:v>
                </c:pt>
                <c:pt idx="15">
                  <c:v>16_Неделя 2009</c:v>
                </c:pt>
                <c:pt idx="16">
                  <c:v>17_Неделя 2009</c:v>
                </c:pt>
                <c:pt idx="17">
                  <c:v>18_Неделя 2009</c:v>
                </c:pt>
                <c:pt idx="18">
                  <c:v>19_Неделя 2009</c:v>
                </c:pt>
                <c:pt idx="19">
                  <c:v>20_Неделя 2009</c:v>
                </c:pt>
                <c:pt idx="20">
                  <c:v>21_Неделя 2009</c:v>
                </c:pt>
                <c:pt idx="21">
                  <c:v>22_Неделя 2009</c:v>
                </c:pt>
                <c:pt idx="22">
                  <c:v>23_Неделя 2009</c:v>
                </c:pt>
                <c:pt idx="23">
                  <c:v>24_Неделя 2009</c:v>
                </c:pt>
                <c:pt idx="24">
                  <c:v>25_Неделя 2009</c:v>
                </c:pt>
                <c:pt idx="25">
                  <c:v>26_Неделя 2009</c:v>
                </c:pt>
                <c:pt idx="26">
                  <c:v>27_Неделя 2009</c:v>
                </c:pt>
                <c:pt idx="27">
                  <c:v>28_Неделя 2009</c:v>
                </c:pt>
                <c:pt idx="28">
                  <c:v>29_Неделя 2009</c:v>
                </c:pt>
                <c:pt idx="29">
                  <c:v>30_Неделя 2009</c:v>
                </c:pt>
                <c:pt idx="30">
                  <c:v>31_Неделя 2009</c:v>
                </c:pt>
                <c:pt idx="31">
                  <c:v>32_Неделя 2009</c:v>
                </c:pt>
                <c:pt idx="32">
                  <c:v>33_Неделя 2009</c:v>
                </c:pt>
                <c:pt idx="33">
                  <c:v>34_Неделя 2009</c:v>
                </c:pt>
                <c:pt idx="34">
                  <c:v>35_Неделя 2009</c:v>
                </c:pt>
                <c:pt idx="35">
                  <c:v>36_Неделя 2009</c:v>
                </c:pt>
                <c:pt idx="36">
                  <c:v>37_Неделя 2009</c:v>
                </c:pt>
                <c:pt idx="37">
                  <c:v>38_Неделя 2009</c:v>
                </c:pt>
                <c:pt idx="38">
                  <c:v>39_Неделя 2009</c:v>
                </c:pt>
                <c:pt idx="39">
                  <c:v>40_Неделя 2009</c:v>
                </c:pt>
                <c:pt idx="40">
                  <c:v>41_Неделя 2009</c:v>
                </c:pt>
                <c:pt idx="41">
                  <c:v>42_Неделя 2009</c:v>
                </c:pt>
                <c:pt idx="42">
                  <c:v>43_Неделя 2009</c:v>
                </c:pt>
                <c:pt idx="43">
                  <c:v>44_Неделя 2009</c:v>
                </c:pt>
                <c:pt idx="44">
                  <c:v>45_Неделя 2009</c:v>
                </c:pt>
                <c:pt idx="45">
                  <c:v>46_Неделя 2009</c:v>
                </c:pt>
                <c:pt idx="46">
                  <c:v>47_Неделя 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38956.005945623474</c:v>
                </c:pt>
                <c:pt idx="1">
                  <c:v>31815.188995519649</c:v>
                </c:pt>
                <c:pt idx="2">
                  <c:v>29714.435415871245</c:v>
                </c:pt>
                <c:pt idx="3">
                  <c:v>29081.645053233202</c:v>
                </c:pt>
                <c:pt idx="4">
                  <c:v>33388.717156508916</c:v>
                </c:pt>
                <c:pt idx="5">
                  <c:v>40060.689595322678</c:v>
                </c:pt>
                <c:pt idx="6">
                  <c:v>41667.502245287425</c:v>
                </c:pt>
                <c:pt idx="7">
                  <c:v>53134.513179509784</c:v>
                </c:pt>
                <c:pt idx="8">
                  <c:v>57815.770406211741</c:v>
                </c:pt>
                <c:pt idx="9">
                  <c:v>72138.890308011498</c:v>
                </c:pt>
                <c:pt idx="10">
                  <c:v>65091.841043830107</c:v>
                </c:pt>
                <c:pt idx="11">
                  <c:v>58757.520013091009</c:v>
                </c:pt>
                <c:pt idx="12">
                  <c:v>45734.939146718098</c:v>
                </c:pt>
                <c:pt idx="13">
                  <c:v>38728.303519496956</c:v>
                </c:pt>
                <c:pt idx="14">
                  <c:v>31856.454642602221</c:v>
                </c:pt>
                <c:pt idx="15">
                  <c:v>32719.018124570732</c:v>
                </c:pt>
                <c:pt idx="16">
                  <c:v>32018.730495264506</c:v>
                </c:pt>
                <c:pt idx="17">
                  <c:v>28819.624649058398</c:v>
                </c:pt>
                <c:pt idx="18">
                  <c:v>27963.037030773507</c:v>
                </c:pt>
                <c:pt idx="19">
                  <c:v>22095.955272024643</c:v>
                </c:pt>
                <c:pt idx="20">
                  <c:v>21020.907540885251</c:v>
                </c:pt>
                <c:pt idx="21">
                  <c:v>17672.690323809213</c:v>
                </c:pt>
                <c:pt idx="22">
                  <c:v>19005.235087619163</c:v>
                </c:pt>
                <c:pt idx="23">
                  <c:v>12878.920302782313</c:v>
                </c:pt>
                <c:pt idx="24">
                  <c:v>11516.912559096114</c:v>
                </c:pt>
                <c:pt idx="25">
                  <c:v>10502.604730716095</c:v>
                </c:pt>
                <c:pt idx="26">
                  <c:v>10556.421498528354</c:v>
                </c:pt>
                <c:pt idx="27">
                  <c:v>11610.457505857494</c:v>
                </c:pt>
                <c:pt idx="28">
                  <c:v>12060.116457512055</c:v>
                </c:pt>
                <c:pt idx="29">
                  <c:v>12093.281193608354</c:v>
                </c:pt>
                <c:pt idx="30">
                  <c:v>12905.473462990358</c:v>
                </c:pt>
                <c:pt idx="31">
                  <c:v>16903.693581319309</c:v>
                </c:pt>
                <c:pt idx="32">
                  <c:v>15550.36502459941</c:v>
                </c:pt>
                <c:pt idx="33">
                  <c:v>15714.806362790143</c:v>
                </c:pt>
                <c:pt idx="34">
                  <c:v>16436.408512393842</c:v>
                </c:pt>
                <c:pt idx="35">
                  <c:v>24575.468805310313</c:v>
                </c:pt>
                <c:pt idx="36">
                  <c:v>44878.414522853302</c:v>
                </c:pt>
                <c:pt idx="37">
                  <c:v>56061.999793390161</c:v>
                </c:pt>
                <c:pt idx="38">
                  <c:v>69965.282247160751</c:v>
                </c:pt>
                <c:pt idx="39">
                  <c:v>73252.448952322127</c:v>
                </c:pt>
                <c:pt idx="40">
                  <c:v>67451.985401975806</c:v>
                </c:pt>
                <c:pt idx="41">
                  <c:v>69472.074131346963</c:v>
                </c:pt>
                <c:pt idx="42">
                  <c:v>76651.305785738732</c:v>
                </c:pt>
                <c:pt idx="43">
                  <c:v>454634.99244031694</c:v>
                </c:pt>
                <c:pt idx="44">
                  <c:v>267080.02274504612</c:v>
                </c:pt>
                <c:pt idx="45">
                  <c:v>33722.541585164341</c:v>
                </c:pt>
                <c:pt idx="46">
                  <c:v>11699.031172729365</c:v>
                </c:pt>
              </c:numCache>
            </c:numRef>
          </c:val>
        </c:ser>
        <c:axId val="94278784"/>
        <c:axId val="94280320"/>
      </c:barChart>
      <c:catAx>
        <c:axId val="94278784"/>
        <c:scaling>
          <c:orientation val="minMax"/>
        </c:scaling>
        <c:axPos val="b"/>
        <c:tickLblPos val="nextTo"/>
        <c:crossAx val="94280320"/>
        <c:crosses val="autoZero"/>
        <c:auto val="1"/>
        <c:lblAlgn val="ctr"/>
        <c:lblOffset val="100"/>
      </c:catAx>
      <c:valAx>
        <c:axId val="942803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упаковок</a:t>
                </a:r>
              </a:p>
            </c:rich>
          </c:tx>
          <c:layout/>
        </c:title>
        <c:numFmt formatCode="General" sourceLinked="1"/>
        <c:tickLblPos val="nextTo"/>
        <c:crossAx val="94278784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МАСКА МЕДИЦИНСКАЯ</c:v>
                </c:pt>
              </c:strCache>
            </c:strRef>
          </c:tx>
          <c:cat>
            <c:strRef>
              <c:f>Лист1!$B$1:$AV$1</c:f>
              <c:strCache>
                <c:ptCount val="47"/>
                <c:pt idx="0">
                  <c:v>01_Неделя 2009</c:v>
                </c:pt>
                <c:pt idx="1">
                  <c:v>02_Неделя 2009</c:v>
                </c:pt>
                <c:pt idx="2">
                  <c:v>03_Неделя 2009</c:v>
                </c:pt>
                <c:pt idx="3">
                  <c:v>04_Неделя 2009</c:v>
                </c:pt>
                <c:pt idx="4">
                  <c:v>05_Неделя 2009</c:v>
                </c:pt>
                <c:pt idx="5">
                  <c:v>06_Неделя 2009</c:v>
                </c:pt>
                <c:pt idx="6">
                  <c:v>07_Неделя 2009</c:v>
                </c:pt>
                <c:pt idx="7">
                  <c:v>08_Неделя 2009</c:v>
                </c:pt>
                <c:pt idx="8">
                  <c:v>09_Неделя 2009</c:v>
                </c:pt>
                <c:pt idx="9">
                  <c:v>10_Неделя 2009</c:v>
                </c:pt>
                <c:pt idx="10">
                  <c:v>11_Неделя 2009</c:v>
                </c:pt>
                <c:pt idx="11">
                  <c:v>12_Неделя 2009</c:v>
                </c:pt>
                <c:pt idx="12">
                  <c:v>13_Неделя 2009</c:v>
                </c:pt>
                <c:pt idx="13">
                  <c:v>14_Неделя 2009</c:v>
                </c:pt>
                <c:pt idx="14">
                  <c:v>15_Неделя 2009</c:v>
                </c:pt>
                <c:pt idx="15">
                  <c:v>16_Неделя 2009</c:v>
                </c:pt>
                <c:pt idx="16">
                  <c:v>17_Неделя 2009</c:v>
                </c:pt>
                <c:pt idx="17">
                  <c:v>18_Неделя 2009</c:v>
                </c:pt>
                <c:pt idx="18">
                  <c:v>19_Неделя 2009</c:v>
                </c:pt>
                <c:pt idx="19">
                  <c:v>20_Неделя 2009</c:v>
                </c:pt>
                <c:pt idx="20">
                  <c:v>21_Неделя 2009</c:v>
                </c:pt>
                <c:pt idx="21">
                  <c:v>22_Неделя 2009</c:v>
                </c:pt>
                <c:pt idx="22">
                  <c:v>23_Неделя 2009</c:v>
                </c:pt>
                <c:pt idx="23">
                  <c:v>24_Неделя 2009</c:v>
                </c:pt>
                <c:pt idx="24">
                  <c:v>25_Неделя 2009</c:v>
                </c:pt>
                <c:pt idx="25">
                  <c:v>26_Неделя 2009</c:v>
                </c:pt>
                <c:pt idx="26">
                  <c:v>27_Неделя 2009</c:v>
                </c:pt>
                <c:pt idx="27">
                  <c:v>28_Неделя 2009</c:v>
                </c:pt>
                <c:pt idx="28">
                  <c:v>29_Неделя 2009</c:v>
                </c:pt>
                <c:pt idx="29">
                  <c:v>30_Неделя 2009</c:v>
                </c:pt>
                <c:pt idx="30">
                  <c:v>31_Неделя 2009</c:v>
                </c:pt>
                <c:pt idx="31">
                  <c:v>32_Неделя 2009</c:v>
                </c:pt>
                <c:pt idx="32">
                  <c:v>33_Неделя 2009</c:v>
                </c:pt>
                <c:pt idx="33">
                  <c:v>34_Неделя 2009</c:v>
                </c:pt>
                <c:pt idx="34">
                  <c:v>35_Неделя 2009</c:v>
                </c:pt>
                <c:pt idx="35">
                  <c:v>36_Неделя 2009</c:v>
                </c:pt>
                <c:pt idx="36">
                  <c:v>37_Неделя 2009</c:v>
                </c:pt>
                <c:pt idx="37">
                  <c:v>38_Неделя 2009</c:v>
                </c:pt>
                <c:pt idx="38">
                  <c:v>39_Неделя 2009</c:v>
                </c:pt>
                <c:pt idx="39">
                  <c:v>40_Неделя 2009</c:v>
                </c:pt>
                <c:pt idx="40">
                  <c:v>41_Неделя 2009</c:v>
                </c:pt>
                <c:pt idx="41">
                  <c:v>42_Неделя 2009</c:v>
                </c:pt>
                <c:pt idx="42">
                  <c:v>43_Неделя 2009</c:v>
                </c:pt>
                <c:pt idx="43">
                  <c:v>44_Неделя 2009</c:v>
                </c:pt>
                <c:pt idx="44">
                  <c:v>45_Неделя 2009</c:v>
                </c:pt>
                <c:pt idx="45">
                  <c:v>46_Неделя 2009</c:v>
                </c:pt>
                <c:pt idx="46">
                  <c:v>47_Неделя 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32402.625509217396</c:v>
                </c:pt>
                <c:pt idx="1">
                  <c:v>31965.70554435852</c:v>
                </c:pt>
                <c:pt idx="2">
                  <c:v>35896.459120765663</c:v>
                </c:pt>
                <c:pt idx="3">
                  <c:v>32962.073247880668</c:v>
                </c:pt>
                <c:pt idx="4">
                  <c:v>39212.069834169692</c:v>
                </c:pt>
                <c:pt idx="5">
                  <c:v>54213.225466820317</c:v>
                </c:pt>
                <c:pt idx="6">
                  <c:v>60515.455449332483</c:v>
                </c:pt>
                <c:pt idx="7">
                  <c:v>93156.858526983211</c:v>
                </c:pt>
                <c:pt idx="8">
                  <c:v>67581.012962996814</c:v>
                </c:pt>
                <c:pt idx="9">
                  <c:v>74635.880360972413</c:v>
                </c:pt>
                <c:pt idx="10">
                  <c:v>59278.438800793447</c:v>
                </c:pt>
                <c:pt idx="11">
                  <c:v>50552.491993866788</c:v>
                </c:pt>
                <c:pt idx="12">
                  <c:v>39720.627526057033</c:v>
                </c:pt>
                <c:pt idx="13">
                  <c:v>51423.155417160779</c:v>
                </c:pt>
                <c:pt idx="14">
                  <c:v>36939.477087405241</c:v>
                </c:pt>
                <c:pt idx="15">
                  <c:v>35007.440638138651</c:v>
                </c:pt>
                <c:pt idx="16">
                  <c:v>47373.721310220339</c:v>
                </c:pt>
                <c:pt idx="17">
                  <c:v>52011.407441958043</c:v>
                </c:pt>
                <c:pt idx="18">
                  <c:v>44069.358089777445</c:v>
                </c:pt>
                <c:pt idx="19">
                  <c:v>37223.775049330587</c:v>
                </c:pt>
                <c:pt idx="20">
                  <c:v>38908.291556126977</c:v>
                </c:pt>
                <c:pt idx="21">
                  <c:v>34987.758701059931</c:v>
                </c:pt>
                <c:pt idx="22">
                  <c:v>26271.382179858334</c:v>
                </c:pt>
                <c:pt idx="23">
                  <c:v>20393.064530329557</c:v>
                </c:pt>
                <c:pt idx="24">
                  <c:v>22865.892212973573</c:v>
                </c:pt>
                <c:pt idx="25">
                  <c:v>14199.961788832838</c:v>
                </c:pt>
                <c:pt idx="26">
                  <c:v>16193.399117933828</c:v>
                </c:pt>
                <c:pt idx="27">
                  <c:v>28565.511831547861</c:v>
                </c:pt>
                <c:pt idx="28">
                  <c:v>18104.29438634785</c:v>
                </c:pt>
                <c:pt idx="29">
                  <c:v>23552.707314116396</c:v>
                </c:pt>
                <c:pt idx="30">
                  <c:v>17408.791452848087</c:v>
                </c:pt>
                <c:pt idx="31">
                  <c:v>23195.394406933512</c:v>
                </c:pt>
                <c:pt idx="32">
                  <c:v>21836.8557388156</c:v>
                </c:pt>
                <c:pt idx="33">
                  <c:v>29761.159860201187</c:v>
                </c:pt>
                <c:pt idx="34">
                  <c:v>27354.391505333173</c:v>
                </c:pt>
                <c:pt idx="35">
                  <c:v>32435.940221724137</c:v>
                </c:pt>
                <c:pt idx="36">
                  <c:v>53639.092636327085</c:v>
                </c:pt>
                <c:pt idx="37">
                  <c:v>44984.190241784789</c:v>
                </c:pt>
                <c:pt idx="38">
                  <c:v>56224.44146611444</c:v>
                </c:pt>
                <c:pt idx="39">
                  <c:v>58228.151587251486</c:v>
                </c:pt>
                <c:pt idx="40">
                  <c:v>52172.77801218161</c:v>
                </c:pt>
                <c:pt idx="41">
                  <c:v>54499.515084932973</c:v>
                </c:pt>
                <c:pt idx="42">
                  <c:v>69807.423102628891</c:v>
                </c:pt>
                <c:pt idx="43">
                  <c:v>1922503.5840913435</c:v>
                </c:pt>
                <c:pt idx="44">
                  <c:v>253954.51984769866</c:v>
                </c:pt>
                <c:pt idx="45">
                  <c:v>174626.64087894853</c:v>
                </c:pt>
                <c:pt idx="46">
                  <c:v>252487.088500015</c:v>
                </c:pt>
              </c:numCache>
            </c:numRef>
          </c:val>
        </c:ser>
        <c:axId val="94467968"/>
        <c:axId val="94469504"/>
      </c:barChart>
      <c:catAx>
        <c:axId val="9446796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4469504"/>
        <c:crosses val="autoZero"/>
        <c:auto val="1"/>
        <c:lblAlgn val="ctr"/>
        <c:lblOffset val="100"/>
      </c:catAx>
      <c:valAx>
        <c:axId val="94469504"/>
        <c:scaling>
          <c:orientation val="minMax"/>
          <c:max val="2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шт.</a:t>
                </a:r>
              </a:p>
            </c:rich>
          </c:tx>
          <c:layout/>
        </c:title>
        <c:numFmt formatCode="General" sourceLinked="1"/>
        <c:tickLblPos val="nextTo"/>
        <c:crossAx val="94467968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title>
      <c:layout/>
    </c:title>
    <c:plotArea>
      <c:layout>
        <c:manualLayout>
          <c:layoutTarget val="inner"/>
          <c:xMode val="edge"/>
          <c:yMode val="edge"/>
          <c:x val="0.47933603533564373"/>
          <c:y val="0.10915467050879563"/>
          <c:w val="0.40442546199286356"/>
          <c:h val="0.5969039075220014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БИНТ МАРЛЕВЫЙ</c:v>
                </c:pt>
              </c:strCache>
            </c:strRef>
          </c:tx>
          <c:cat>
            <c:strRef>
              <c:f>Лист1!$B$1:$J$1</c:f>
              <c:strCache>
                <c:ptCount val="9"/>
                <c:pt idx="0">
                  <c:v>39_Неделя 2009</c:v>
                </c:pt>
                <c:pt idx="1">
                  <c:v>40_Неделя 2009</c:v>
                </c:pt>
                <c:pt idx="2">
                  <c:v>41_Неделя 2009</c:v>
                </c:pt>
                <c:pt idx="3">
                  <c:v>42_Неделя 2009</c:v>
                </c:pt>
                <c:pt idx="4">
                  <c:v>43_Неделя 2009</c:v>
                </c:pt>
                <c:pt idx="5">
                  <c:v>44_Неделя 2009</c:v>
                </c:pt>
                <c:pt idx="6">
                  <c:v>45_Неделя 2009</c:v>
                </c:pt>
                <c:pt idx="7">
                  <c:v>46_Неделя 2009</c:v>
                </c:pt>
                <c:pt idx="8">
                  <c:v>47_Неделя 2009</c:v>
                </c:pt>
              </c:strCache>
            </c:strRef>
          </c:cat>
          <c:val>
            <c:numRef>
              <c:f>Лист1!$B$2:$J$2</c:f>
              <c:numCache>
                <c:formatCode>General</c:formatCode>
                <c:ptCount val="9"/>
                <c:pt idx="0">
                  <c:v>515898.30321015691</c:v>
                </c:pt>
                <c:pt idx="1">
                  <c:v>540700.41108399385</c:v>
                </c:pt>
                <c:pt idx="2">
                  <c:v>610644.4268205096</c:v>
                </c:pt>
                <c:pt idx="3">
                  <c:v>520431.64980624075</c:v>
                </c:pt>
                <c:pt idx="4">
                  <c:v>478516.57746306772</c:v>
                </c:pt>
                <c:pt idx="5">
                  <c:v>1193871.3592105699</c:v>
                </c:pt>
                <c:pt idx="6">
                  <c:v>2523468.5556570399</c:v>
                </c:pt>
                <c:pt idx="7">
                  <c:v>785177.83469464874</c:v>
                </c:pt>
                <c:pt idx="8">
                  <c:v>469019.62243998778</c:v>
                </c:pt>
              </c:numCache>
            </c:numRef>
          </c:val>
        </c:ser>
        <c:axId val="82252544"/>
        <c:axId val="82254080"/>
      </c:barChart>
      <c:catAx>
        <c:axId val="8225254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2254080"/>
        <c:crosses val="autoZero"/>
        <c:auto val="1"/>
        <c:lblAlgn val="ctr"/>
        <c:lblOffset val="100"/>
      </c:catAx>
      <c:valAx>
        <c:axId val="82254080"/>
        <c:scaling>
          <c:orientation val="minMax"/>
          <c:max val="27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шт.</a:t>
                </a:r>
              </a:p>
            </c:rich>
          </c:tx>
          <c:layout/>
        </c:title>
        <c:numFmt formatCode="General" sourceLinked="1"/>
        <c:tickLblPos val="nextTo"/>
        <c:crossAx val="82252544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Растущие (A J L N R)</c:v>
                </c:pt>
              </c:strCache>
            </c:strRef>
          </c:tx>
          <c:marker>
            <c:symbol val="none"/>
          </c:marker>
          <c:cat>
            <c:strRef>
              <c:f>Лист1!$B$1:$AT$1</c:f>
              <c:strCache>
                <c:ptCount val="45"/>
                <c:pt idx="0">
                  <c:v>01 Неделя 2009</c:v>
                </c:pt>
                <c:pt idx="1">
                  <c:v>02 Неделя 2009</c:v>
                </c:pt>
                <c:pt idx="2">
                  <c:v>03 Неделя 2009</c:v>
                </c:pt>
                <c:pt idx="3">
                  <c:v>04 Неделя 2009</c:v>
                </c:pt>
                <c:pt idx="4">
                  <c:v>05 Неделя 2009</c:v>
                </c:pt>
                <c:pt idx="5">
                  <c:v>06 Неделя 2009</c:v>
                </c:pt>
                <c:pt idx="6">
                  <c:v>07 Неделя 2009</c:v>
                </c:pt>
                <c:pt idx="7">
                  <c:v>08 Неделя 2009</c:v>
                </c:pt>
                <c:pt idx="8">
                  <c:v>09 Неделя 2009</c:v>
                </c:pt>
                <c:pt idx="9">
                  <c:v>10 Неделя 2009</c:v>
                </c:pt>
                <c:pt idx="10">
                  <c:v>11 Неделя 2009</c:v>
                </c:pt>
                <c:pt idx="11">
                  <c:v>12 Неделя 2009</c:v>
                </c:pt>
                <c:pt idx="12">
                  <c:v>13 Неделя 2009</c:v>
                </c:pt>
                <c:pt idx="13">
                  <c:v>14 Неделя 2009</c:v>
                </c:pt>
                <c:pt idx="14">
                  <c:v>15 Неделя 2009</c:v>
                </c:pt>
                <c:pt idx="15">
                  <c:v>16 Неделя 2009</c:v>
                </c:pt>
                <c:pt idx="16">
                  <c:v>17 Неделя 2009</c:v>
                </c:pt>
                <c:pt idx="17">
                  <c:v>18 Неделя 2009</c:v>
                </c:pt>
                <c:pt idx="18">
                  <c:v>19 Неделя 2009</c:v>
                </c:pt>
                <c:pt idx="19">
                  <c:v>20 Неделя 2009</c:v>
                </c:pt>
                <c:pt idx="20">
                  <c:v>21 Неделя 2009</c:v>
                </c:pt>
                <c:pt idx="21">
                  <c:v>22 Неделя 2009</c:v>
                </c:pt>
                <c:pt idx="22">
                  <c:v>23 Неделя 2009</c:v>
                </c:pt>
                <c:pt idx="23">
                  <c:v>24 Неделя 2009</c:v>
                </c:pt>
                <c:pt idx="24">
                  <c:v>25 Неделя 2009</c:v>
                </c:pt>
                <c:pt idx="25">
                  <c:v>26 Неделя 2009</c:v>
                </c:pt>
                <c:pt idx="26">
                  <c:v>27 Неделя 2009</c:v>
                </c:pt>
                <c:pt idx="27">
                  <c:v>28 Неделя 2009</c:v>
                </c:pt>
                <c:pt idx="28">
                  <c:v>29 Неделя 2009</c:v>
                </c:pt>
                <c:pt idx="29">
                  <c:v>30 Неделя 2009</c:v>
                </c:pt>
                <c:pt idx="30">
                  <c:v>31 Неделя 2009</c:v>
                </c:pt>
                <c:pt idx="31">
                  <c:v>32 Неделя 2009</c:v>
                </c:pt>
                <c:pt idx="32">
                  <c:v>33 Неделя 2009</c:v>
                </c:pt>
                <c:pt idx="33">
                  <c:v>34 Неделя 2009</c:v>
                </c:pt>
                <c:pt idx="34">
                  <c:v>35 Неделя 2009</c:v>
                </c:pt>
                <c:pt idx="35">
                  <c:v>36 Неделя 2009</c:v>
                </c:pt>
                <c:pt idx="36">
                  <c:v>37 Неделя 2009</c:v>
                </c:pt>
                <c:pt idx="37">
                  <c:v>38 Неделя 2009</c:v>
                </c:pt>
                <c:pt idx="38">
                  <c:v>39 Неделя 2009</c:v>
                </c:pt>
                <c:pt idx="39">
                  <c:v>40 Неделя 2009</c:v>
                </c:pt>
                <c:pt idx="40">
                  <c:v>41 Неделя 2009</c:v>
                </c:pt>
                <c:pt idx="41">
                  <c:v>42 Неделя 2009</c:v>
                </c:pt>
                <c:pt idx="42">
                  <c:v>43 Неделя 2009</c:v>
                </c:pt>
                <c:pt idx="43">
                  <c:v>44 Неделя 2009</c:v>
                </c:pt>
                <c:pt idx="44">
                  <c:v>45 Неделя 2009</c:v>
                </c:pt>
              </c:strCache>
            </c:strRef>
          </c:cat>
          <c:val>
            <c:numRef>
              <c:f>Лист1!$B$2:$AT$2</c:f>
              <c:numCache>
                <c:formatCode>General</c:formatCode>
                <c:ptCount val="45"/>
                <c:pt idx="0">
                  <c:v>12289931.200339653</c:v>
                </c:pt>
                <c:pt idx="1">
                  <c:v>12558331.635077335</c:v>
                </c:pt>
                <c:pt idx="2">
                  <c:v>14088675.608773952</c:v>
                </c:pt>
                <c:pt idx="3">
                  <c:v>13041400.780972805</c:v>
                </c:pt>
                <c:pt idx="4">
                  <c:v>12262600.466804361</c:v>
                </c:pt>
                <c:pt idx="5">
                  <c:v>15705756.166664084</c:v>
                </c:pt>
                <c:pt idx="6">
                  <c:v>13960060.45189199</c:v>
                </c:pt>
                <c:pt idx="7">
                  <c:v>13748541.462838341</c:v>
                </c:pt>
                <c:pt idx="8">
                  <c:v>13210197.021038339</c:v>
                </c:pt>
                <c:pt idx="9">
                  <c:v>16285518.446839752</c:v>
                </c:pt>
                <c:pt idx="10">
                  <c:v>14148975.860370977</c:v>
                </c:pt>
                <c:pt idx="11">
                  <c:v>14744152.159629026</c:v>
                </c:pt>
                <c:pt idx="12">
                  <c:v>13296718.702690657</c:v>
                </c:pt>
                <c:pt idx="13">
                  <c:v>12784826.422103215</c:v>
                </c:pt>
                <c:pt idx="14">
                  <c:v>12066916.802699061</c:v>
                </c:pt>
                <c:pt idx="15">
                  <c:v>11845051.003542915</c:v>
                </c:pt>
                <c:pt idx="16">
                  <c:v>11848591.39923845</c:v>
                </c:pt>
                <c:pt idx="17">
                  <c:v>10251121.971871939</c:v>
                </c:pt>
                <c:pt idx="18">
                  <c:v>12757261.84437884</c:v>
                </c:pt>
                <c:pt idx="19">
                  <c:v>11625181.411581609</c:v>
                </c:pt>
                <c:pt idx="20">
                  <c:v>11843202.910640266</c:v>
                </c:pt>
                <c:pt idx="21">
                  <c:v>10668944.119172774</c:v>
                </c:pt>
                <c:pt idx="22">
                  <c:v>12336713.149561275</c:v>
                </c:pt>
                <c:pt idx="23">
                  <c:v>9865950.9117123317</c:v>
                </c:pt>
                <c:pt idx="24">
                  <c:v>11194820.469504761</c:v>
                </c:pt>
                <c:pt idx="25">
                  <c:v>10064248.637482585</c:v>
                </c:pt>
                <c:pt idx="26">
                  <c:v>10553089.189656654</c:v>
                </c:pt>
                <c:pt idx="27">
                  <c:v>11654860.990305785</c:v>
                </c:pt>
                <c:pt idx="28">
                  <c:v>12034824.067332476</c:v>
                </c:pt>
                <c:pt idx="29">
                  <c:v>11738233.032308107</c:v>
                </c:pt>
                <c:pt idx="30">
                  <c:v>12064525.718547927</c:v>
                </c:pt>
                <c:pt idx="31">
                  <c:v>14312186.521357972</c:v>
                </c:pt>
                <c:pt idx="32">
                  <c:v>14885292.680143541</c:v>
                </c:pt>
                <c:pt idx="33">
                  <c:v>14083127.673244912</c:v>
                </c:pt>
                <c:pt idx="34">
                  <c:v>12904434.88880863</c:v>
                </c:pt>
                <c:pt idx="35">
                  <c:v>15035565.337299407</c:v>
                </c:pt>
                <c:pt idx="36">
                  <c:v>14665654.995733283</c:v>
                </c:pt>
                <c:pt idx="37">
                  <c:v>14957037.681719068</c:v>
                </c:pt>
                <c:pt idx="38">
                  <c:v>15103010.27374253</c:v>
                </c:pt>
                <c:pt idx="39">
                  <c:v>14801706.84446485</c:v>
                </c:pt>
                <c:pt idx="40">
                  <c:v>15680876.338973217</c:v>
                </c:pt>
                <c:pt idx="41">
                  <c:v>15121322.452367702</c:v>
                </c:pt>
                <c:pt idx="42">
                  <c:v>15228710.411446936</c:v>
                </c:pt>
                <c:pt idx="43">
                  <c:v>24818743.723272122</c:v>
                </c:pt>
                <c:pt idx="44">
                  <c:v>29153456.942607936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Прочие (B C D G H M P S V)</c:v>
                </c:pt>
              </c:strCache>
            </c:strRef>
          </c:tx>
          <c:marker>
            <c:symbol val="none"/>
          </c:marker>
          <c:cat>
            <c:strRef>
              <c:f>Лист1!$B$1:$AT$1</c:f>
              <c:strCache>
                <c:ptCount val="45"/>
                <c:pt idx="0">
                  <c:v>01 Неделя 2009</c:v>
                </c:pt>
                <c:pt idx="1">
                  <c:v>02 Неделя 2009</c:v>
                </c:pt>
                <c:pt idx="2">
                  <c:v>03 Неделя 2009</c:v>
                </c:pt>
                <c:pt idx="3">
                  <c:v>04 Неделя 2009</c:v>
                </c:pt>
                <c:pt idx="4">
                  <c:v>05 Неделя 2009</c:v>
                </c:pt>
                <c:pt idx="5">
                  <c:v>06 Неделя 2009</c:v>
                </c:pt>
                <c:pt idx="6">
                  <c:v>07 Неделя 2009</c:v>
                </c:pt>
                <c:pt idx="7">
                  <c:v>08 Неделя 2009</c:v>
                </c:pt>
                <c:pt idx="8">
                  <c:v>09 Неделя 2009</c:v>
                </c:pt>
                <c:pt idx="9">
                  <c:v>10 Неделя 2009</c:v>
                </c:pt>
                <c:pt idx="10">
                  <c:v>11 Неделя 2009</c:v>
                </c:pt>
                <c:pt idx="11">
                  <c:v>12 Неделя 2009</c:v>
                </c:pt>
                <c:pt idx="12">
                  <c:v>13 Неделя 2009</c:v>
                </c:pt>
                <c:pt idx="13">
                  <c:v>14 Неделя 2009</c:v>
                </c:pt>
                <c:pt idx="14">
                  <c:v>15 Неделя 2009</c:v>
                </c:pt>
                <c:pt idx="15">
                  <c:v>16 Неделя 2009</c:v>
                </c:pt>
                <c:pt idx="16">
                  <c:v>17 Неделя 2009</c:v>
                </c:pt>
                <c:pt idx="17">
                  <c:v>18 Неделя 2009</c:v>
                </c:pt>
                <c:pt idx="18">
                  <c:v>19 Неделя 2009</c:v>
                </c:pt>
                <c:pt idx="19">
                  <c:v>20 Неделя 2009</c:v>
                </c:pt>
                <c:pt idx="20">
                  <c:v>21 Неделя 2009</c:v>
                </c:pt>
                <c:pt idx="21">
                  <c:v>22 Неделя 2009</c:v>
                </c:pt>
                <c:pt idx="22">
                  <c:v>23 Неделя 2009</c:v>
                </c:pt>
                <c:pt idx="23">
                  <c:v>24 Неделя 2009</c:v>
                </c:pt>
                <c:pt idx="24">
                  <c:v>25 Неделя 2009</c:v>
                </c:pt>
                <c:pt idx="25">
                  <c:v>26 Неделя 2009</c:v>
                </c:pt>
                <c:pt idx="26">
                  <c:v>27 Неделя 2009</c:v>
                </c:pt>
                <c:pt idx="27">
                  <c:v>28 Неделя 2009</c:v>
                </c:pt>
                <c:pt idx="28">
                  <c:v>29 Неделя 2009</c:v>
                </c:pt>
                <c:pt idx="29">
                  <c:v>30 Неделя 2009</c:v>
                </c:pt>
                <c:pt idx="30">
                  <c:v>31 Неделя 2009</c:v>
                </c:pt>
                <c:pt idx="31">
                  <c:v>32 Неделя 2009</c:v>
                </c:pt>
                <c:pt idx="32">
                  <c:v>33 Неделя 2009</c:v>
                </c:pt>
                <c:pt idx="33">
                  <c:v>34 Неделя 2009</c:v>
                </c:pt>
                <c:pt idx="34">
                  <c:v>35 Неделя 2009</c:v>
                </c:pt>
                <c:pt idx="35">
                  <c:v>36 Неделя 2009</c:v>
                </c:pt>
                <c:pt idx="36">
                  <c:v>37 Неделя 2009</c:v>
                </c:pt>
                <c:pt idx="37">
                  <c:v>38 Неделя 2009</c:v>
                </c:pt>
                <c:pt idx="38">
                  <c:v>39 Неделя 2009</c:v>
                </c:pt>
                <c:pt idx="39">
                  <c:v>40 Неделя 2009</c:v>
                </c:pt>
                <c:pt idx="40">
                  <c:v>41 Неделя 2009</c:v>
                </c:pt>
                <c:pt idx="41">
                  <c:v>42 Неделя 2009</c:v>
                </c:pt>
                <c:pt idx="42">
                  <c:v>43 Неделя 2009</c:v>
                </c:pt>
                <c:pt idx="43">
                  <c:v>44 Неделя 2009</c:v>
                </c:pt>
                <c:pt idx="44">
                  <c:v>45 Неделя 2009</c:v>
                </c:pt>
              </c:strCache>
            </c:strRef>
          </c:cat>
          <c:val>
            <c:numRef>
              <c:f>Лист1!$B$3:$AT$3</c:f>
              <c:numCache>
                <c:formatCode>General</c:formatCode>
                <c:ptCount val="45"/>
                <c:pt idx="0">
                  <c:v>5113203.1765709072</c:v>
                </c:pt>
                <c:pt idx="1">
                  <c:v>5537536.5758391814</c:v>
                </c:pt>
                <c:pt idx="2">
                  <c:v>6889765.618227208</c:v>
                </c:pt>
                <c:pt idx="3">
                  <c:v>6922771.6842221199</c:v>
                </c:pt>
                <c:pt idx="4">
                  <c:v>6364858.5335669965</c:v>
                </c:pt>
                <c:pt idx="5">
                  <c:v>8124202.4616231127</c:v>
                </c:pt>
                <c:pt idx="6">
                  <c:v>7122880.919574786</c:v>
                </c:pt>
                <c:pt idx="7">
                  <c:v>6884410.738317444</c:v>
                </c:pt>
                <c:pt idx="8">
                  <c:v>6106124.7129470343</c:v>
                </c:pt>
                <c:pt idx="9">
                  <c:v>7551985.0463560792</c:v>
                </c:pt>
                <c:pt idx="10">
                  <c:v>6690144.4093165109</c:v>
                </c:pt>
                <c:pt idx="11">
                  <c:v>7179569.2320355512</c:v>
                </c:pt>
                <c:pt idx="12">
                  <c:v>6533265.8939204616</c:v>
                </c:pt>
                <c:pt idx="13">
                  <c:v>6591521.8852626476</c:v>
                </c:pt>
                <c:pt idx="14">
                  <c:v>6637948.4743373711</c:v>
                </c:pt>
                <c:pt idx="15">
                  <c:v>6120126.2750191735</c:v>
                </c:pt>
                <c:pt idx="16">
                  <c:v>5854554.7335041035</c:v>
                </c:pt>
                <c:pt idx="17">
                  <c:v>5131691.2216308406</c:v>
                </c:pt>
                <c:pt idx="18">
                  <c:v>6927188.3911169572</c:v>
                </c:pt>
                <c:pt idx="19">
                  <c:v>6450761.8112610104</c:v>
                </c:pt>
                <c:pt idx="20">
                  <c:v>6827748.4486710951</c:v>
                </c:pt>
                <c:pt idx="21">
                  <c:v>6079344.8307383293</c:v>
                </c:pt>
                <c:pt idx="22">
                  <c:v>7200351.1399014788</c:v>
                </c:pt>
                <c:pt idx="23">
                  <c:v>5881054.3473555744</c:v>
                </c:pt>
                <c:pt idx="24">
                  <c:v>6732487.6460460499</c:v>
                </c:pt>
                <c:pt idx="25">
                  <c:v>6178984.6727568815</c:v>
                </c:pt>
                <c:pt idx="26">
                  <c:v>6533290.3711219914</c:v>
                </c:pt>
                <c:pt idx="27">
                  <c:v>7063015.6839450402</c:v>
                </c:pt>
                <c:pt idx="28">
                  <c:v>7040678.841049863</c:v>
                </c:pt>
                <c:pt idx="29">
                  <c:v>6836936.2328729592</c:v>
                </c:pt>
                <c:pt idx="30">
                  <c:v>6649667.7800323684</c:v>
                </c:pt>
                <c:pt idx="31">
                  <c:v>7482739.2654214045</c:v>
                </c:pt>
                <c:pt idx="32">
                  <c:v>7664802.4508940866</c:v>
                </c:pt>
                <c:pt idx="33">
                  <c:v>7134638.3426145026</c:v>
                </c:pt>
                <c:pt idx="34">
                  <c:v>6199843.2368698549</c:v>
                </c:pt>
                <c:pt idx="35">
                  <c:v>7418226.5818713466</c:v>
                </c:pt>
                <c:pt idx="36">
                  <c:v>7246557.0377699398</c:v>
                </c:pt>
                <c:pt idx="37">
                  <c:v>7231669.0788577031</c:v>
                </c:pt>
                <c:pt idx="38">
                  <c:v>7044080.8532558596</c:v>
                </c:pt>
                <c:pt idx="39">
                  <c:v>6753902.495760791</c:v>
                </c:pt>
                <c:pt idx="40">
                  <c:v>7546354.3093789937</c:v>
                </c:pt>
                <c:pt idx="41">
                  <c:v>7272200.7402203921</c:v>
                </c:pt>
                <c:pt idx="42">
                  <c:v>7247694.0029392345</c:v>
                </c:pt>
                <c:pt idx="43">
                  <c:v>8036503.1629453069</c:v>
                </c:pt>
                <c:pt idx="44">
                  <c:v>8974630.6273502372</c:v>
                </c:pt>
              </c:numCache>
            </c:numRef>
          </c:val>
        </c:ser>
        <c:marker val="1"/>
        <c:axId val="94740480"/>
        <c:axId val="94860032"/>
      </c:lineChart>
      <c:catAx>
        <c:axId val="94740480"/>
        <c:scaling>
          <c:orientation val="minMax"/>
        </c:scaling>
        <c:axPos val="b"/>
        <c:majorTickMark val="none"/>
        <c:tickLblPos val="nextTo"/>
        <c:crossAx val="94860032"/>
        <c:crosses val="autoZero"/>
        <c:auto val="1"/>
        <c:lblAlgn val="ctr"/>
        <c:lblOffset val="100"/>
      </c:catAx>
      <c:valAx>
        <c:axId val="948600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упаковок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4740480"/>
        <c:crosses val="autoZero"/>
        <c:crossBetween val="between"/>
        <c:dispUnits>
          <c:builtInUnit val="thousands"/>
        </c:dispUnits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6"/>
  <c:chart>
    <c:autoTitleDeleted val="1"/>
    <c:plotArea>
      <c:layout>
        <c:manualLayout>
          <c:layoutTarget val="inner"/>
          <c:xMode val="edge"/>
          <c:yMode val="edge"/>
          <c:x val="0.13044102015428771"/>
          <c:y val="4.0297282678336474E-2"/>
          <c:w val="0.86086833023556164"/>
          <c:h val="0.6128290416110026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Рынок аптечных продаж</c:v>
                </c:pt>
              </c:strCache>
            </c:strRef>
          </c:tx>
          <c:cat>
            <c:strRef>
              <c:f>Лист1!$B$1:$BA$1</c:f>
              <c:strCache>
                <c:ptCount val="52"/>
                <c:pt idx="0">
                  <c:v>01 Неделя 2009</c:v>
                </c:pt>
                <c:pt idx="1">
                  <c:v>02 Неделя 2009</c:v>
                </c:pt>
                <c:pt idx="2">
                  <c:v>03 Неделя 2009</c:v>
                </c:pt>
                <c:pt idx="3">
                  <c:v>04 Неделя 2009</c:v>
                </c:pt>
                <c:pt idx="4">
                  <c:v>05 Неделя 2009</c:v>
                </c:pt>
                <c:pt idx="5">
                  <c:v>06 Неделя 2009</c:v>
                </c:pt>
                <c:pt idx="6">
                  <c:v>07 Неделя 2009</c:v>
                </c:pt>
                <c:pt idx="7">
                  <c:v>08 Неделя 2009</c:v>
                </c:pt>
                <c:pt idx="8">
                  <c:v>09 Неделя 2009</c:v>
                </c:pt>
                <c:pt idx="9">
                  <c:v>10 Неделя 2009</c:v>
                </c:pt>
                <c:pt idx="10">
                  <c:v>11 Неделя 2009</c:v>
                </c:pt>
                <c:pt idx="11">
                  <c:v>12 Неделя 2009</c:v>
                </c:pt>
                <c:pt idx="12">
                  <c:v>13 Неделя 2009</c:v>
                </c:pt>
                <c:pt idx="13">
                  <c:v>14 Неделя 2009</c:v>
                </c:pt>
                <c:pt idx="14">
                  <c:v>15 Неделя 2009</c:v>
                </c:pt>
                <c:pt idx="15">
                  <c:v>16 Неделя 2009</c:v>
                </c:pt>
                <c:pt idx="16">
                  <c:v>17 Неделя 2009</c:v>
                </c:pt>
                <c:pt idx="17">
                  <c:v>18 Неделя 2009</c:v>
                </c:pt>
                <c:pt idx="18">
                  <c:v>19 Неделя 2009</c:v>
                </c:pt>
                <c:pt idx="19">
                  <c:v>20 Неделя 2009</c:v>
                </c:pt>
                <c:pt idx="20">
                  <c:v>21 Неделя 2009</c:v>
                </c:pt>
                <c:pt idx="21">
                  <c:v>22 Неделя 2009</c:v>
                </c:pt>
                <c:pt idx="22">
                  <c:v>23 Неделя 2009</c:v>
                </c:pt>
                <c:pt idx="23">
                  <c:v>24 Неделя 2009</c:v>
                </c:pt>
                <c:pt idx="24">
                  <c:v>25 Неделя 2009</c:v>
                </c:pt>
                <c:pt idx="25">
                  <c:v>26 Неделя 2009</c:v>
                </c:pt>
                <c:pt idx="26">
                  <c:v>27 Неделя 2009</c:v>
                </c:pt>
                <c:pt idx="27">
                  <c:v>28 Неделя 2009</c:v>
                </c:pt>
                <c:pt idx="28">
                  <c:v>29 Неделя 2009</c:v>
                </c:pt>
                <c:pt idx="29">
                  <c:v>30 Неделя 2009</c:v>
                </c:pt>
                <c:pt idx="30">
                  <c:v>31 Неделя 2009</c:v>
                </c:pt>
                <c:pt idx="31">
                  <c:v>32 Неделя 2009</c:v>
                </c:pt>
                <c:pt idx="32">
                  <c:v>33 Неделя 2009</c:v>
                </c:pt>
                <c:pt idx="33">
                  <c:v>34 Неделя 2009</c:v>
                </c:pt>
                <c:pt idx="34">
                  <c:v>35 Неделя 2009</c:v>
                </c:pt>
                <c:pt idx="35">
                  <c:v>36 Неделя 2009</c:v>
                </c:pt>
                <c:pt idx="36">
                  <c:v>37 Неделя 2009</c:v>
                </c:pt>
                <c:pt idx="37">
                  <c:v>38 Неделя 2009</c:v>
                </c:pt>
                <c:pt idx="38">
                  <c:v>39 Неделя 2009</c:v>
                </c:pt>
                <c:pt idx="39">
                  <c:v>40 Неделя 2009</c:v>
                </c:pt>
                <c:pt idx="40">
                  <c:v>41 Неделя 2009</c:v>
                </c:pt>
                <c:pt idx="41">
                  <c:v>42 Неделя 2009</c:v>
                </c:pt>
                <c:pt idx="42">
                  <c:v>43 Неделя 2009</c:v>
                </c:pt>
                <c:pt idx="43">
                  <c:v>44 Неделя 2009</c:v>
                </c:pt>
                <c:pt idx="44">
                  <c:v>45 Неделя 2009</c:v>
                </c:pt>
                <c:pt idx="45">
                  <c:v>46 Неделя 2009</c:v>
                </c:pt>
                <c:pt idx="46">
                  <c:v>47 Неделя 2009</c:v>
                </c:pt>
                <c:pt idx="47">
                  <c:v>48 Неделя 2009</c:v>
                </c:pt>
                <c:pt idx="48">
                  <c:v>49 Неделя 2009</c:v>
                </c:pt>
                <c:pt idx="49">
                  <c:v>50 Неделя 2009</c:v>
                </c:pt>
                <c:pt idx="50">
                  <c:v>51 Неделя 2009</c:v>
                </c:pt>
                <c:pt idx="51">
                  <c:v>52 Неделя 2009</c:v>
                </c:pt>
              </c:strCache>
            </c:strRef>
          </c:cat>
          <c:val>
            <c:numRef>
              <c:f>Лист1!$B$2:$BA$2</c:f>
              <c:numCache>
                <c:formatCode>General</c:formatCode>
                <c:ptCount val="52"/>
                <c:pt idx="0">
                  <c:v>25748741.091515176</c:v>
                </c:pt>
                <c:pt idx="1">
                  <c:v>27868728.888672616</c:v>
                </c:pt>
                <c:pt idx="2">
                  <c:v>32650299.054679777</c:v>
                </c:pt>
                <c:pt idx="3">
                  <c:v>32111842.813553795</c:v>
                </c:pt>
                <c:pt idx="4">
                  <c:v>29559417.994005278</c:v>
                </c:pt>
                <c:pt idx="5">
                  <c:v>39957547.577421926</c:v>
                </c:pt>
                <c:pt idx="6">
                  <c:v>34652971.959148742</c:v>
                </c:pt>
                <c:pt idx="7">
                  <c:v>33697902.989233844</c:v>
                </c:pt>
                <c:pt idx="8">
                  <c:v>30430225.695785001</c:v>
                </c:pt>
                <c:pt idx="9">
                  <c:v>37944860.33799167</c:v>
                </c:pt>
                <c:pt idx="10">
                  <c:v>32380557.940290317</c:v>
                </c:pt>
                <c:pt idx="11">
                  <c:v>34830694.948517062</c:v>
                </c:pt>
                <c:pt idx="12">
                  <c:v>31975574.908494201</c:v>
                </c:pt>
                <c:pt idx="13">
                  <c:v>31996181.53807025</c:v>
                </c:pt>
                <c:pt idx="14">
                  <c:v>30841573.15256682</c:v>
                </c:pt>
                <c:pt idx="15">
                  <c:v>29801563.882980447</c:v>
                </c:pt>
                <c:pt idx="16">
                  <c:v>28612670.261105876</c:v>
                </c:pt>
                <c:pt idx="17">
                  <c:v>24904851.690909181</c:v>
                </c:pt>
                <c:pt idx="18">
                  <c:v>32120908.722063016</c:v>
                </c:pt>
                <c:pt idx="19">
                  <c:v>29319386.534045275</c:v>
                </c:pt>
                <c:pt idx="20">
                  <c:v>31796164.838618476</c:v>
                </c:pt>
                <c:pt idx="21">
                  <c:v>27974827.252132181</c:v>
                </c:pt>
                <c:pt idx="22">
                  <c:v>33405291.039013252</c:v>
                </c:pt>
                <c:pt idx="23">
                  <c:v>26438853.711058415</c:v>
                </c:pt>
                <c:pt idx="24">
                  <c:v>30460627.362033956</c:v>
                </c:pt>
                <c:pt idx="25">
                  <c:v>27405477.49934401</c:v>
                </c:pt>
                <c:pt idx="26">
                  <c:v>28600702.030503191</c:v>
                </c:pt>
                <c:pt idx="27">
                  <c:v>30500002.88390974</c:v>
                </c:pt>
                <c:pt idx="28">
                  <c:v>31231825.372631852</c:v>
                </c:pt>
                <c:pt idx="29">
                  <c:v>29761523.082911413</c:v>
                </c:pt>
                <c:pt idx="30">
                  <c:v>30489511.722207841</c:v>
                </c:pt>
                <c:pt idx="31">
                  <c:v>35237328.615531169</c:v>
                </c:pt>
                <c:pt idx="32">
                  <c:v>36193092.355113588</c:v>
                </c:pt>
                <c:pt idx="33">
                  <c:v>33508173.529840376</c:v>
                </c:pt>
                <c:pt idx="34">
                  <c:v>29853268.740775451</c:v>
                </c:pt>
                <c:pt idx="35">
                  <c:v>36216896.500774264</c:v>
                </c:pt>
                <c:pt idx="36">
                  <c:v>35449860.524953872</c:v>
                </c:pt>
                <c:pt idx="37">
                  <c:v>35307604.92491515</c:v>
                </c:pt>
                <c:pt idx="38">
                  <c:v>34713008.815704085</c:v>
                </c:pt>
                <c:pt idx="39">
                  <c:v>34529875.031695873</c:v>
                </c:pt>
                <c:pt idx="40">
                  <c:v>36930107.244334713</c:v>
                </c:pt>
                <c:pt idx="41">
                  <c:v>35387082.014731064</c:v>
                </c:pt>
                <c:pt idx="42">
                  <c:v>34587004.22789894</c:v>
                </c:pt>
                <c:pt idx="43">
                  <c:v>48220443.998190373</c:v>
                </c:pt>
                <c:pt idx="44">
                  <c:v>56949073</c:v>
                </c:pt>
              </c:numCache>
            </c:numRef>
          </c:val>
        </c:ser>
        <c:axId val="95033984"/>
        <c:axId val="95056256"/>
      </c:barChart>
      <c:catAx>
        <c:axId val="95033984"/>
        <c:scaling>
          <c:orientation val="minMax"/>
        </c:scaling>
        <c:axPos val="b"/>
        <c:majorTickMark val="none"/>
        <c:tickLblPos val="nextTo"/>
        <c:crossAx val="95056256"/>
        <c:crosses val="autoZero"/>
        <c:auto val="1"/>
        <c:lblAlgn val="ctr"/>
        <c:lblOffset val="100"/>
      </c:catAx>
      <c:valAx>
        <c:axId val="950562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упаковок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5033984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3293983142149435"/>
          <c:y val="0.16839958967381688"/>
          <c:w val="0.33150898260471889"/>
          <c:h val="6.8185688761639968E-2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autoTitleDeleted val="1"/>
    <c:plotArea>
      <c:layout>
        <c:manualLayout>
          <c:layoutTarget val="inner"/>
          <c:xMode val="edge"/>
          <c:yMode val="edge"/>
          <c:x val="0.13044102015428771"/>
          <c:y val="4.0297282678336474E-2"/>
          <c:w val="0.86086833023556164"/>
          <c:h val="0.61282904161100238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Рынок аптечных продаж</c:v>
                </c:pt>
              </c:strCache>
            </c:strRef>
          </c:tx>
          <c:dPt>
            <c:idx val="44"/>
            <c:spPr>
              <a:solidFill>
                <a:schemeClr val="accent2"/>
              </a:solidFill>
            </c:spPr>
          </c:dPt>
          <c:dPt>
            <c:idx val="45"/>
            <c:spPr>
              <a:solidFill>
                <a:srgbClr val="C00000"/>
              </a:solidFill>
            </c:spPr>
          </c:dPt>
          <c:dPt>
            <c:idx val="46"/>
            <c:spPr>
              <a:solidFill>
                <a:srgbClr val="C00000"/>
              </a:solidFill>
            </c:spPr>
          </c:dPt>
          <c:dPt>
            <c:idx val="47"/>
            <c:spPr>
              <a:solidFill>
                <a:srgbClr val="1F497D">
                  <a:lumMod val="60000"/>
                  <a:lumOff val="40000"/>
                </a:srgbClr>
              </a:solidFill>
            </c:spPr>
          </c:dPt>
          <c:dPt>
            <c:idx val="48"/>
            <c:spPr>
              <a:solidFill>
                <a:srgbClr val="1F497D">
                  <a:lumMod val="60000"/>
                  <a:lumOff val="40000"/>
                </a:srgbClr>
              </a:solidFill>
            </c:spPr>
          </c:dPt>
          <c:dPt>
            <c:idx val="49"/>
            <c:spPr>
              <a:solidFill>
                <a:srgbClr val="1F497D">
                  <a:lumMod val="60000"/>
                  <a:lumOff val="40000"/>
                </a:srgbClr>
              </a:solidFill>
            </c:spPr>
          </c:dPt>
          <c:dPt>
            <c:idx val="50"/>
            <c:spPr>
              <a:solidFill>
                <a:srgbClr val="1F497D">
                  <a:lumMod val="60000"/>
                  <a:lumOff val="40000"/>
                </a:srgbClr>
              </a:solidFill>
            </c:spPr>
          </c:dPt>
          <c:dPt>
            <c:idx val="51"/>
            <c:spPr>
              <a:solidFill>
                <a:srgbClr val="1F497D">
                  <a:lumMod val="60000"/>
                  <a:lumOff val="40000"/>
                </a:srgbClr>
              </a:solidFill>
            </c:spPr>
          </c:dPt>
          <c:cat>
            <c:strRef>
              <c:f>Лист1!$B$1:$BA$1</c:f>
              <c:strCache>
                <c:ptCount val="52"/>
                <c:pt idx="0">
                  <c:v>01 Неделя 2009</c:v>
                </c:pt>
                <c:pt idx="1">
                  <c:v>02 Неделя 2009</c:v>
                </c:pt>
                <c:pt idx="2">
                  <c:v>03 Неделя 2009</c:v>
                </c:pt>
                <c:pt idx="3">
                  <c:v>04 Неделя 2009</c:v>
                </c:pt>
                <c:pt idx="4">
                  <c:v>05 Неделя 2009</c:v>
                </c:pt>
                <c:pt idx="5">
                  <c:v>06 Неделя 2009</c:v>
                </c:pt>
                <c:pt idx="6">
                  <c:v>07 Неделя 2009</c:v>
                </c:pt>
                <c:pt idx="7">
                  <c:v>08 Неделя 2009</c:v>
                </c:pt>
                <c:pt idx="8">
                  <c:v>09 Неделя 2009</c:v>
                </c:pt>
                <c:pt idx="9">
                  <c:v>10 Неделя 2009</c:v>
                </c:pt>
                <c:pt idx="10">
                  <c:v>11 Неделя 2009</c:v>
                </c:pt>
                <c:pt idx="11">
                  <c:v>12 Неделя 2009</c:v>
                </c:pt>
                <c:pt idx="12">
                  <c:v>13 Неделя 2009</c:v>
                </c:pt>
                <c:pt idx="13">
                  <c:v>14 Неделя 2009</c:v>
                </c:pt>
                <c:pt idx="14">
                  <c:v>15 Неделя 2009</c:v>
                </c:pt>
                <c:pt idx="15">
                  <c:v>16 Неделя 2009</c:v>
                </c:pt>
                <c:pt idx="16">
                  <c:v>17 Неделя 2009</c:v>
                </c:pt>
                <c:pt idx="17">
                  <c:v>18 Неделя 2009</c:v>
                </c:pt>
                <c:pt idx="18">
                  <c:v>19 Неделя 2009</c:v>
                </c:pt>
                <c:pt idx="19">
                  <c:v>20 Неделя 2009</c:v>
                </c:pt>
                <c:pt idx="20">
                  <c:v>21 Неделя 2009</c:v>
                </c:pt>
                <c:pt idx="21">
                  <c:v>22 Неделя 2009</c:v>
                </c:pt>
                <c:pt idx="22">
                  <c:v>23 Неделя 2009</c:v>
                </c:pt>
                <c:pt idx="23">
                  <c:v>24 Неделя 2009</c:v>
                </c:pt>
                <c:pt idx="24">
                  <c:v>25 Неделя 2009</c:v>
                </c:pt>
                <c:pt idx="25">
                  <c:v>26 Неделя 2009</c:v>
                </c:pt>
                <c:pt idx="26">
                  <c:v>27 Неделя 2009</c:v>
                </c:pt>
                <c:pt idx="27">
                  <c:v>28 Неделя 2009</c:v>
                </c:pt>
                <c:pt idx="28">
                  <c:v>29 Неделя 2009</c:v>
                </c:pt>
                <c:pt idx="29">
                  <c:v>30 Неделя 2009</c:v>
                </c:pt>
                <c:pt idx="30">
                  <c:v>31 Неделя 2009</c:v>
                </c:pt>
                <c:pt idx="31">
                  <c:v>32 Неделя 2009</c:v>
                </c:pt>
                <c:pt idx="32">
                  <c:v>33 Неделя 2009</c:v>
                </c:pt>
                <c:pt idx="33">
                  <c:v>34 Неделя 2009</c:v>
                </c:pt>
                <c:pt idx="34">
                  <c:v>35 Неделя 2009</c:v>
                </c:pt>
                <c:pt idx="35">
                  <c:v>36 Неделя 2009</c:v>
                </c:pt>
                <c:pt idx="36">
                  <c:v>37 Неделя 2009</c:v>
                </c:pt>
                <c:pt idx="37">
                  <c:v>38 Неделя 2009</c:v>
                </c:pt>
                <c:pt idx="38">
                  <c:v>39 Неделя 2009</c:v>
                </c:pt>
                <c:pt idx="39">
                  <c:v>40 Неделя 2009</c:v>
                </c:pt>
                <c:pt idx="40">
                  <c:v>41 Неделя 2009</c:v>
                </c:pt>
                <c:pt idx="41">
                  <c:v>42 Неделя 2009</c:v>
                </c:pt>
                <c:pt idx="42">
                  <c:v>43 Неделя 2009</c:v>
                </c:pt>
                <c:pt idx="43">
                  <c:v>44 Неделя 2009</c:v>
                </c:pt>
                <c:pt idx="44">
                  <c:v>45 Неделя 2009</c:v>
                </c:pt>
                <c:pt idx="45">
                  <c:v>46 Неделя 2009</c:v>
                </c:pt>
                <c:pt idx="46">
                  <c:v>47 Неделя 2009</c:v>
                </c:pt>
                <c:pt idx="47">
                  <c:v>48 Неделя 2009</c:v>
                </c:pt>
                <c:pt idx="48">
                  <c:v>49 Неделя 2009</c:v>
                </c:pt>
                <c:pt idx="49">
                  <c:v>50 Неделя 2009</c:v>
                </c:pt>
                <c:pt idx="50">
                  <c:v>51 Неделя 2009</c:v>
                </c:pt>
                <c:pt idx="51">
                  <c:v>52 Неделя 2009</c:v>
                </c:pt>
              </c:strCache>
            </c:strRef>
          </c:cat>
          <c:val>
            <c:numRef>
              <c:f>Лист1!$B$2:$BA$2</c:f>
              <c:numCache>
                <c:formatCode>General</c:formatCode>
                <c:ptCount val="52"/>
                <c:pt idx="0">
                  <c:v>25748741.091515183</c:v>
                </c:pt>
                <c:pt idx="1">
                  <c:v>27868728.888672628</c:v>
                </c:pt>
                <c:pt idx="2">
                  <c:v>32650299.054679789</c:v>
                </c:pt>
                <c:pt idx="3">
                  <c:v>32111842.813553795</c:v>
                </c:pt>
                <c:pt idx="4">
                  <c:v>29559417.994005289</c:v>
                </c:pt>
                <c:pt idx="5">
                  <c:v>39957547.577421941</c:v>
                </c:pt>
                <c:pt idx="6">
                  <c:v>34652971.959148742</c:v>
                </c:pt>
                <c:pt idx="7">
                  <c:v>33697902.989233814</c:v>
                </c:pt>
                <c:pt idx="8">
                  <c:v>30430225.695784993</c:v>
                </c:pt>
                <c:pt idx="9">
                  <c:v>37944860.33799167</c:v>
                </c:pt>
                <c:pt idx="10">
                  <c:v>32380557.940290328</c:v>
                </c:pt>
                <c:pt idx="11">
                  <c:v>34830694.948517062</c:v>
                </c:pt>
                <c:pt idx="12">
                  <c:v>31975574.908494201</c:v>
                </c:pt>
                <c:pt idx="13">
                  <c:v>31996181.53807025</c:v>
                </c:pt>
                <c:pt idx="14">
                  <c:v>30841573.152566798</c:v>
                </c:pt>
                <c:pt idx="15">
                  <c:v>29801563.882980451</c:v>
                </c:pt>
                <c:pt idx="16">
                  <c:v>28612670.26110588</c:v>
                </c:pt>
                <c:pt idx="17">
                  <c:v>24904851.690909177</c:v>
                </c:pt>
                <c:pt idx="18">
                  <c:v>32120908.72206302</c:v>
                </c:pt>
                <c:pt idx="19">
                  <c:v>29319386.534045275</c:v>
                </c:pt>
                <c:pt idx="20">
                  <c:v>31796164.838618491</c:v>
                </c:pt>
                <c:pt idx="21">
                  <c:v>27974827.25213217</c:v>
                </c:pt>
                <c:pt idx="22">
                  <c:v>33405291.039013252</c:v>
                </c:pt>
                <c:pt idx="23">
                  <c:v>26438853.71105843</c:v>
                </c:pt>
                <c:pt idx="24">
                  <c:v>30460627.362033959</c:v>
                </c:pt>
                <c:pt idx="25">
                  <c:v>27405477.49934401</c:v>
                </c:pt>
                <c:pt idx="26">
                  <c:v>28600702.030503191</c:v>
                </c:pt>
                <c:pt idx="27">
                  <c:v>30500002.88390974</c:v>
                </c:pt>
                <c:pt idx="28">
                  <c:v>31231825.372631859</c:v>
                </c:pt>
                <c:pt idx="29">
                  <c:v>29761523.082911436</c:v>
                </c:pt>
                <c:pt idx="30">
                  <c:v>30489511.722207841</c:v>
                </c:pt>
                <c:pt idx="31">
                  <c:v>35237328.615531169</c:v>
                </c:pt>
                <c:pt idx="32">
                  <c:v>36193092.355113588</c:v>
                </c:pt>
                <c:pt idx="33">
                  <c:v>33508173.529840384</c:v>
                </c:pt>
                <c:pt idx="34">
                  <c:v>29853268.74077547</c:v>
                </c:pt>
                <c:pt idx="35">
                  <c:v>36216896.500774272</c:v>
                </c:pt>
                <c:pt idx="36">
                  <c:v>35449860.524953865</c:v>
                </c:pt>
                <c:pt idx="37">
                  <c:v>35307604.92491515</c:v>
                </c:pt>
                <c:pt idx="38">
                  <c:v>34713008.815704092</c:v>
                </c:pt>
                <c:pt idx="39">
                  <c:v>34529875.031695865</c:v>
                </c:pt>
                <c:pt idx="40">
                  <c:v>36930107.244334683</c:v>
                </c:pt>
                <c:pt idx="41">
                  <c:v>35387082.014731072</c:v>
                </c:pt>
                <c:pt idx="42">
                  <c:v>34587004.227898903</c:v>
                </c:pt>
                <c:pt idx="43">
                  <c:v>48220443.998190373</c:v>
                </c:pt>
                <c:pt idx="44">
                  <c:v>56949000</c:v>
                </c:pt>
                <c:pt idx="45">
                  <c:v>40711315.962660059</c:v>
                </c:pt>
                <c:pt idx="46">
                  <c:v>33336959.53875402</c:v>
                </c:pt>
                <c:pt idx="47">
                  <c:v>28000000</c:v>
                </c:pt>
                <c:pt idx="48">
                  <c:v>36000000</c:v>
                </c:pt>
                <c:pt idx="49">
                  <c:v>34000000</c:v>
                </c:pt>
                <c:pt idx="50">
                  <c:v>33000000</c:v>
                </c:pt>
                <c:pt idx="51">
                  <c:v>32000000</c:v>
                </c:pt>
              </c:numCache>
            </c:numRef>
          </c:val>
        </c:ser>
        <c:axId val="95313280"/>
        <c:axId val="95315072"/>
      </c:barChart>
      <c:catAx>
        <c:axId val="95313280"/>
        <c:scaling>
          <c:orientation val="minMax"/>
        </c:scaling>
        <c:axPos val="b"/>
        <c:majorTickMark val="none"/>
        <c:tickLblPos val="nextTo"/>
        <c:crossAx val="95315072"/>
        <c:crosses val="autoZero"/>
        <c:auto val="1"/>
        <c:lblAlgn val="ctr"/>
        <c:lblOffset val="100"/>
      </c:catAx>
      <c:valAx>
        <c:axId val="953150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упаковок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5313280"/>
        <c:crosses val="autoZero"/>
        <c:crossBetween val="between"/>
        <c:dispUnits>
          <c:builtInUnit val="millions"/>
        </c:dispUnits>
      </c:valAx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503728965403685"/>
          <c:y val="4.2328001968503934E-2"/>
          <c:w val="0.86801142249223096"/>
          <c:h val="0.56950541338582672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АМИКСИН® IC, ИнтерХим СП ОАО (Украина, Одесса), табл. п/о 0,125 г контурн. ячейк. уп., №3</c:v>
                </c:pt>
              </c:strCache>
            </c:strRef>
          </c:tx>
          <c:marker>
            <c:symbol val="none"/>
          </c:marker>
          <c:cat>
            <c:strRef>
              <c:f>Лист1!$B$1:$AV$1</c:f>
              <c:strCache>
                <c:ptCount val="47"/>
                <c:pt idx="0">
                  <c:v>01_Неделя_2009</c:v>
                </c:pt>
                <c:pt idx="1">
                  <c:v>02_Неделя_2009</c:v>
                </c:pt>
                <c:pt idx="2">
                  <c:v>03_Неделя_2009</c:v>
                </c:pt>
                <c:pt idx="3">
                  <c:v>04_Неделя_2009</c:v>
                </c:pt>
                <c:pt idx="4">
                  <c:v>05_Неделя_2009</c:v>
                </c:pt>
                <c:pt idx="5">
                  <c:v>06_Неделя_2009</c:v>
                </c:pt>
                <c:pt idx="6">
                  <c:v>07_Неделя_2009</c:v>
                </c:pt>
                <c:pt idx="7">
                  <c:v>08_Неделя_2009</c:v>
                </c:pt>
                <c:pt idx="8">
                  <c:v>09_Неделя_2009</c:v>
                </c:pt>
                <c:pt idx="9">
                  <c:v>10_Неделя_2009</c:v>
                </c:pt>
                <c:pt idx="10">
                  <c:v>11_Неделя_2009</c:v>
                </c:pt>
                <c:pt idx="11">
                  <c:v>12_Неделя_2009</c:v>
                </c:pt>
                <c:pt idx="12">
                  <c:v>13_Неделя_2009</c:v>
                </c:pt>
                <c:pt idx="13">
                  <c:v>14_Неделя_2009</c:v>
                </c:pt>
                <c:pt idx="14">
                  <c:v>15_Неделя_2009</c:v>
                </c:pt>
                <c:pt idx="15">
                  <c:v>16_Неделя_2009</c:v>
                </c:pt>
                <c:pt idx="16">
                  <c:v>17_Неделя_2009</c:v>
                </c:pt>
                <c:pt idx="17">
                  <c:v>18_Неделя_2009</c:v>
                </c:pt>
                <c:pt idx="18">
                  <c:v>19_Неделя_2009</c:v>
                </c:pt>
                <c:pt idx="19">
                  <c:v>20_Неделя_2009</c:v>
                </c:pt>
                <c:pt idx="20">
                  <c:v>21_Неделя_2009</c:v>
                </c:pt>
                <c:pt idx="21">
                  <c:v>22_Неделя_2009</c:v>
                </c:pt>
                <c:pt idx="22">
                  <c:v>23_Неделя_2009</c:v>
                </c:pt>
                <c:pt idx="23">
                  <c:v>24_Неделя_2009</c:v>
                </c:pt>
                <c:pt idx="24">
                  <c:v>25_Неделя_2009</c:v>
                </c:pt>
                <c:pt idx="25">
                  <c:v>26_Неделя_2009</c:v>
                </c:pt>
                <c:pt idx="26">
                  <c:v>27_Неделя_2009</c:v>
                </c:pt>
                <c:pt idx="27">
                  <c:v>28_Неделя_2009</c:v>
                </c:pt>
                <c:pt idx="28">
                  <c:v>29_Неделя_2009</c:v>
                </c:pt>
                <c:pt idx="29">
                  <c:v>30_Неделя_2009</c:v>
                </c:pt>
                <c:pt idx="30">
                  <c:v>31_Неделя_2009</c:v>
                </c:pt>
                <c:pt idx="31">
                  <c:v>32_Неделя_2009</c:v>
                </c:pt>
                <c:pt idx="32">
                  <c:v>33_Неделя_2009</c:v>
                </c:pt>
                <c:pt idx="33">
                  <c:v>34_Неделя_2009</c:v>
                </c:pt>
                <c:pt idx="34">
                  <c:v>35_Неделя_2009</c:v>
                </c:pt>
                <c:pt idx="35">
                  <c:v>36_Неделя_2009</c:v>
                </c:pt>
                <c:pt idx="36">
                  <c:v>37_Неделя_2009</c:v>
                </c:pt>
                <c:pt idx="37">
                  <c:v>38_Неделя_2009</c:v>
                </c:pt>
                <c:pt idx="38">
                  <c:v>39_Неделя_2009</c:v>
                </c:pt>
                <c:pt idx="39">
                  <c:v>40_Неделя_2009</c:v>
                </c:pt>
                <c:pt idx="40">
                  <c:v>41_Неделя_2009</c:v>
                </c:pt>
                <c:pt idx="41">
                  <c:v>42_Неделя_2009</c:v>
                </c:pt>
                <c:pt idx="42">
                  <c:v>43_Неделя_2009</c:v>
                </c:pt>
                <c:pt idx="43">
                  <c:v>44_Неделя_2009</c:v>
                </c:pt>
                <c:pt idx="44">
                  <c:v>45_Неделя_2009</c:v>
                </c:pt>
                <c:pt idx="45">
                  <c:v>46_Неделя_2009</c:v>
                </c:pt>
                <c:pt idx="46">
                  <c:v>47_Неделя_2009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50.43490339010728</c:v>
                </c:pt>
                <c:pt idx="1">
                  <c:v>49.68550538384644</c:v>
                </c:pt>
                <c:pt idx="2">
                  <c:v>50.124896207835185</c:v>
                </c:pt>
                <c:pt idx="3">
                  <c:v>49.883719985314706</c:v>
                </c:pt>
                <c:pt idx="4">
                  <c:v>49.19086454574321</c:v>
                </c:pt>
                <c:pt idx="5">
                  <c:v>49.756305996613428</c:v>
                </c:pt>
                <c:pt idx="6">
                  <c:v>49.390105521351607</c:v>
                </c:pt>
                <c:pt idx="7">
                  <c:v>49.399306141758593</c:v>
                </c:pt>
                <c:pt idx="8">
                  <c:v>49.386862396640417</c:v>
                </c:pt>
                <c:pt idx="9">
                  <c:v>50.267946564230918</c:v>
                </c:pt>
                <c:pt idx="10">
                  <c:v>50.431477517762225</c:v>
                </c:pt>
                <c:pt idx="11">
                  <c:v>50.375745238088037</c:v>
                </c:pt>
                <c:pt idx="12">
                  <c:v>50.692716225583993</c:v>
                </c:pt>
                <c:pt idx="13">
                  <c:v>50.248681930417888</c:v>
                </c:pt>
                <c:pt idx="14">
                  <c:v>50.476768359593791</c:v>
                </c:pt>
                <c:pt idx="15">
                  <c:v>49.853402769100569</c:v>
                </c:pt>
                <c:pt idx="16">
                  <c:v>49.356039423397156</c:v>
                </c:pt>
                <c:pt idx="17">
                  <c:v>49.683819517017433</c:v>
                </c:pt>
                <c:pt idx="18">
                  <c:v>49.587600042964496</c:v>
                </c:pt>
                <c:pt idx="19">
                  <c:v>49.742426699619308</c:v>
                </c:pt>
                <c:pt idx="20">
                  <c:v>49.794214652596324</c:v>
                </c:pt>
                <c:pt idx="21">
                  <c:v>50.424137103146343</c:v>
                </c:pt>
                <c:pt idx="22">
                  <c:v>49.677374031460367</c:v>
                </c:pt>
                <c:pt idx="23">
                  <c:v>49.868786039046533</c:v>
                </c:pt>
                <c:pt idx="24">
                  <c:v>48.520997422508628</c:v>
                </c:pt>
                <c:pt idx="25">
                  <c:v>49.393476156366262</c:v>
                </c:pt>
                <c:pt idx="26">
                  <c:v>49.184275360950558</c:v>
                </c:pt>
                <c:pt idx="27">
                  <c:v>50.138658680180733</c:v>
                </c:pt>
                <c:pt idx="28">
                  <c:v>49.676961783022982</c:v>
                </c:pt>
                <c:pt idx="29">
                  <c:v>49.421048041229966</c:v>
                </c:pt>
                <c:pt idx="30">
                  <c:v>49.852937477276278</c:v>
                </c:pt>
                <c:pt idx="31">
                  <c:v>49.841968054461084</c:v>
                </c:pt>
                <c:pt idx="32">
                  <c:v>49.992264308205584</c:v>
                </c:pt>
                <c:pt idx="33">
                  <c:v>50.043624583672091</c:v>
                </c:pt>
                <c:pt idx="34">
                  <c:v>50.568383315405931</c:v>
                </c:pt>
                <c:pt idx="35">
                  <c:v>50.355172122388986</c:v>
                </c:pt>
                <c:pt idx="36">
                  <c:v>50.805801676843956</c:v>
                </c:pt>
                <c:pt idx="37">
                  <c:v>50.974299855467407</c:v>
                </c:pt>
                <c:pt idx="38">
                  <c:v>51.550582499284204</c:v>
                </c:pt>
                <c:pt idx="39">
                  <c:v>52.400652305866423</c:v>
                </c:pt>
                <c:pt idx="40">
                  <c:v>53.267363049698488</c:v>
                </c:pt>
                <c:pt idx="41">
                  <c:v>54.367519423840818</c:v>
                </c:pt>
                <c:pt idx="42">
                  <c:v>53.569738586425295</c:v>
                </c:pt>
                <c:pt idx="43">
                  <c:v>54.245462661545773</c:v>
                </c:pt>
                <c:pt idx="44">
                  <c:v>52.225144559845106</c:v>
                </c:pt>
                <c:pt idx="45">
                  <c:v>52.584086446567774</c:v>
                </c:pt>
                <c:pt idx="46">
                  <c:v>53.839609443342752</c:v>
                </c:pt>
              </c:numCache>
            </c:numRef>
          </c:val>
        </c:ser>
        <c:marker val="1"/>
        <c:axId val="67406464"/>
        <c:axId val="67747200"/>
      </c:lineChart>
      <c:catAx>
        <c:axId val="67406464"/>
        <c:scaling>
          <c:orientation val="minMax"/>
        </c:scaling>
        <c:axPos val="b"/>
        <c:tickLblPos val="nextTo"/>
        <c:crossAx val="67747200"/>
        <c:crosses val="autoZero"/>
        <c:auto val="1"/>
        <c:lblAlgn val="ctr"/>
        <c:lblOffset val="100"/>
      </c:catAx>
      <c:valAx>
        <c:axId val="67747200"/>
        <c:scaling>
          <c:orientation val="minMax"/>
          <c:min val="0"/>
        </c:scaling>
        <c:axPos val="l"/>
        <c:numFmt formatCode="General" sourceLinked="1"/>
        <c:tickLblPos val="nextTo"/>
        <c:crossAx val="6740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328977574960108"/>
          <c:y val="0.28395177165354329"/>
          <c:w val="0.78970820851647583"/>
          <c:h val="0.2629232283464567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503728965403685"/>
          <c:y val="4.2328001968503934E-2"/>
          <c:w val="0.86801142249223107"/>
          <c:h val="0.56950541338582683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АМИЗОН®, Фармак ОАО (Украина, Киев), табл. п/о 0,25 г, №10</c:v>
                </c:pt>
              </c:strCache>
            </c:strRef>
          </c:tx>
          <c:marker>
            <c:symbol val="none"/>
          </c:marker>
          <c:cat>
            <c:strRef>
              <c:f>Лист1!$B$1:$AV$1</c:f>
              <c:strCache>
                <c:ptCount val="47"/>
                <c:pt idx="0">
                  <c:v>01_Неделя_2009</c:v>
                </c:pt>
                <c:pt idx="1">
                  <c:v>02_Неделя_2009</c:v>
                </c:pt>
                <c:pt idx="2">
                  <c:v>03_Неделя_2009</c:v>
                </c:pt>
                <c:pt idx="3">
                  <c:v>04_Неделя_2009</c:v>
                </c:pt>
                <c:pt idx="4">
                  <c:v>05_Неделя_2009</c:v>
                </c:pt>
                <c:pt idx="5">
                  <c:v>06_Неделя_2009</c:v>
                </c:pt>
                <c:pt idx="6">
                  <c:v>07_Неделя_2009</c:v>
                </c:pt>
                <c:pt idx="7">
                  <c:v>08_Неделя_2009</c:v>
                </c:pt>
                <c:pt idx="8">
                  <c:v>09_Неделя_2009</c:v>
                </c:pt>
                <c:pt idx="9">
                  <c:v>10_Неделя_2009</c:v>
                </c:pt>
                <c:pt idx="10">
                  <c:v>11_Неделя_2009</c:v>
                </c:pt>
                <c:pt idx="11">
                  <c:v>12_Неделя_2009</c:v>
                </c:pt>
                <c:pt idx="12">
                  <c:v>13_Неделя_2009</c:v>
                </c:pt>
                <c:pt idx="13">
                  <c:v>14_Неделя_2009</c:v>
                </c:pt>
                <c:pt idx="14">
                  <c:v>15_Неделя_2009</c:v>
                </c:pt>
                <c:pt idx="15">
                  <c:v>16_Неделя_2009</c:v>
                </c:pt>
                <c:pt idx="16">
                  <c:v>17_Неделя_2009</c:v>
                </c:pt>
                <c:pt idx="17">
                  <c:v>18_Неделя_2009</c:v>
                </c:pt>
                <c:pt idx="18">
                  <c:v>19_Неделя_2009</c:v>
                </c:pt>
                <c:pt idx="19">
                  <c:v>20_Неделя_2009</c:v>
                </c:pt>
                <c:pt idx="20">
                  <c:v>21_Неделя_2009</c:v>
                </c:pt>
                <c:pt idx="21">
                  <c:v>22_Неделя_2009</c:v>
                </c:pt>
                <c:pt idx="22">
                  <c:v>23_Неделя_2009</c:v>
                </c:pt>
                <c:pt idx="23">
                  <c:v>24_Неделя_2009</c:v>
                </c:pt>
                <c:pt idx="24">
                  <c:v>25_Неделя_2009</c:v>
                </c:pt>
                <c:pt idx="25">
                  <c:v>26_Неделя_2009</c:v>
                </c:pt>
                <c:pt idx="26">
                  <c:v>27_Неделя_2009</c:v>
                </c:pt>
                <c:pt idx="27">
                  <c:v>28_Неделя_2009</c:v>
                </c:pt>
                <c:pt idx="28">
                  <c:v>29_Неделя_2009</c:v>
                </c:pt>
                <c:pt idx="29">
                  <c:v>30_Неделя_2009</c:v>
                </c:pt>
                <c:pt idx="30">
                  <c:v>31_Неделя_2009</c:v>
                </c:pt>
                <c:pt idx="31">
                  <c:v>32_Неделя_2009</c:v>
                </c:pt>
                <c:pt idx="32">
                  <c:v>33_Неделя_2009</c:v>
                </c:pt>
                <c:pt idx="33">
                  <c:v>34_Неделя_2009</c:v>
                </c:pt>
                <c:pt idx="34">
                  <c:v>35_Неделя_2009</c:v>
                </c:pt>
                <c:pt idx="35">
                  <c:v>36_Неделя_2009</c:v>
                </c:pt>
                <c:pt idx="36">
                  <c:v>37_Неделя_2009</c:v>
                </c:pt>
                <c:pt idx="37">
                  <c:v>38_Неделя_2009</c:v>
                </c:pt>
                <c:pt idx="38">
                  <c:v>39_Неделя_2009</c:v>
                </c:pt>
                <c:pt idx="39">
                  <c:v>40_Неделя_2009</c:v>
                </c:pt>
                <c:pt idx="40">
                  <c:v>41_Неделя_2009</c:v>
                </c:pt>
                <c:pt idx="41">
                  <c:v>42_Неделя_2009</c:v>
                </c:pt>
                <c:pt idx="42">
                  <c:v>43_Неделя_2009</c:v>
                </c:pt>
                <c:pt idx="43">
                  <c:v>44_Неделя_2009</c:v>
                </c:pt>
                <c:pt idx="44">
                  <c:v>45_Неделя_2009</c:v>
                </c:pt>
                <c:pt idx="45">
                  <c:v>46_Неделя_2009</c:v>
                </c:pt>
                <c:pt idx="46">
                  <c:v>47_Неделя_2009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9.1508938500304815</c:v>
                </c:pt>
                <c:pt idx="1">
                  <c:v>9.0723760355544503</c:v>
                </c:pt>
                <c:pt idx="2">
                  <c:v>9.4972516090595214</c:v>
                </c:pt>
                <c:pt idx="3">
                  <c:v>9.387824603059677</c:v>
                </c:pt>
                <c:pt idx="4">
                  <c:v>9.3576284513677965</c:v>
                </c:pt>
                <c:pt idx="5">
                  <c:v>9.5793195044589936</c:v>
                </c:pt>
                <c:pt idx="6">
                  <c:v>9.7033756354185314</c:v>
                </c:pt>
                <c:pt idx="7">
                  <c:v>10.002733004656085</c:v>
                </c:pt>
                <c:pt idx="8">
                  <c:v>10.243508275284496</c:v>
                </c:pt>
                <c:pt idx="9">
                  <c:v>10.425110387849884</c:v>
                </c:pt>
                <c:pt idx="10">
                  <c:v>10.497360421051962</c:v>
                </c:pt>
                <c:pt idx="11">
                  <c:v>10.548752669577546</c:v>
                </c:pt>
                <c:pt idx="12">
                  <c:v>10.57353359353819</c:v>
                </c:pt>
                <c:pt idx="13">
                  <c:v>10.63982751823988</c:v>
                </c:pt>
                <c:pt idx="14">
                  <c:v>10.632814641815537</c:v>
                </c:pt>
                <c:pt idx="15">
                  <c:v>10.647995834883927</c:v>
                </c:pt>
                <c:pt idx="16">
                  <c:v>10.658725546300715</c:v>
                </c:pt>
                <c:pt idx="17">
                  <c:v>10.757081905480721</c:v>
                </c:pt>
                <c:pt idx="18">
                  <c:v>10.943531859261848</c:v>
                </c:pt>
                <c:pt idx="19">
                  <c:v>10.832359632015452</c:v>
                </c:pt>
                <c:pt idx="20">
                  <c:v>10.83997636794089</c:v>
                </c:pt>
                <c:pt idx="21">
                  <c:v>10.832746384009727</c:v>
                </c:pt>
                <c:pt idx="22">
                  <c:v>11.066615227667613</c:v>
                </c:pt>
                <c:pt idx="23">
                  <c:v>10.985902687901618</c:v>
                </c:pt>
                <c:pt idx="24">
                  <c:v>10.969339433020464</c:v>
                </c:pt>
                <c:pt idx="25">
                  <c:v>10.948421609125965</c:v>
                </c:pt>
                <c:pt idx="26">
                  <c:v>11.097110703755552</c:v>
                </c:pt>
                <c:pt idx="27">
                  <c:v>11.225628110206019</c:v>
                </c:pt>
                <c:pt idx="28">
                  <c:v>11.099709259512599</c:v>
                </c:pt>
                <c:pt idx="29">
                  <c:v>11.309734361825184</c:v>
                </c:pt>
                <c:pt idx="30">
                  <c:v>11.311497012349539</c:v>
                </c:pt>
                <c:pt idx="31">
                  <c:v>11.350376173031417</c:v>
                </c:pt>
                <c:pt idx="32">
                  <c:v>11.607363199381602</c:v>
                </c:pt>
                <c:pt idx="33">
                  <c:v>12.301304440157795</c:v>
                </c:pt>
                <c:pt idx="34">
                  <c:v>12.609434187004041</c:v>
                </c:pt>
                <c:pt idx="35">
                  <c:v>12.83633679846888</c:v>
                </c:pt>
                <c:pt idx="36">
                  <c:v>13.042886690404986</c:v>
                </c:pt>
                <c:pt idx="37">
                  <c:v>13.510460375802513</c:v>
                </c:pt>
                <c:pt idx="38">
                  <c:v>14.116470897219894</c:v>
                </c:pt>
                <c:pt idx="39">
                  <c:v>14.474266099364815</c:v>
                </c:pt>
                <c:pt idx="40">
                  <c:v>14.581594441314817</c:v>
                </c:pt>
                <c:pt idx="41">
                  <c:v>14.744866604488875</c:v>
                </c:pt>
                <c:pt idx="42">
                  <c:v>14.568301488439966</c:v>
                </c:pt>
                <c:pt idx="43">
                  <c:v>14.790771050443601</c:v>
                </c:pt>
                <c:pt idx="44">
                  <c:v>14.702109745065986</c:v>
                </c:pt>
                <c:pt idx="45">
                  <c:v>14.354538780031731</c:v>
                </c:pt>
                <c:pt idx="46">
                  <c:v>14.522192045819779</c:v>
                </c:pt>
              </c:numCache>
            </c:numRef>
          </c:val>
        </c:ser>
        <c:marker val="1"/>
        <c:axId val="93033600"/>
        <c:axId val="94868224"/>
      </c:lineChart>
      <c:catAx>
        <c:axId val="93033600"/>
        <c:scaling>
          <c:orientation val="minMax"/>
        </c:scaling>
        <c:axPos val="b"/>
        <c:tickLblPos val="nextTo"/>
        <c:crossAx val="94868224"/>
        <c:crosses val="autoZero"/>
        <c:auto val="1"/>
        <c:lblAlgn val="ctr"/>
        <c:lblOffset val="100"/>
      </c:catAx>
      <c:valAx>
        <c:axId val="94868224"/>
        <c:scaling>
          <c:orientation val="minMax"/>
          <c:min val="0"/>
        </c:scaling>
        <c:axPos val="l"/>
        <c:numFmt formatCode="General" sourceLinked="1"/>
        <c:tickLblPos val="nextTo"/>
        <c:crossAx val="9303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328977574960108"/>
          <c:y val="0.28395177165354341"/>
          <c:w val="0.78970820851647594"/>
          <c:h val="0.2629232283464567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Гривна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Прирост</c:v>
                </c:pt>
              </c:strCache>
            </c:strRef>
          </c:tx>
          <c:spPr>
            <a:solidFill>
              <a:schemeClr val="accent2"/>
            </a:solidFill>
          </c:spPr>
          <c:trendline>
            <c:trendlineType val="poly"/>
            <c:order val="3"/>
          </c:trendline>
          <c:cat>
            <c:numRef>
              <c:f>Лист1!$A$2:$A$23</c:f>
              <c:numCache>
                <c:formatCode>mmm/yy</c:formatCode>
                <c:ptCount val="22"/>
                <c:pt idx="0">
                  <c:v>39479</c:v>
                </c:pt>
                <c:pt idx="1">
                  <c:v>39508</c:v>
                </c:pt>
                <c:pt idx="2">
                  <c:v>39539</c:v>
                </c:pt>
                <c:pt idx="3">
                  <c:v>39569</c:v>
                </c:pt>
                <c:pt idx="4">
                  <c:v>39600</c:v>
                </c:pt>
                <c:pt idx="5">
                  <c:v>39630</c:v>
                </c:pt>
                <c:pt idx="6">
                  <c:v>39661</c:v>
                </c:pt>
                <c:pt idx="7">
                  <c:v>39692</c:v>
                </c:pt>
                <c:pt idx="8">
                  <c:v>39722</c:v>
                </c:pt>
                <c:pt idx="9">
                  <c:v>39753</c:v>
                </c:pt>
                <c:pt idx="10">
                  <c:v>39783</c:v>
                </c:pt>
                <c:pt idx="11">
                  <c:v>39814</c:v>
                </c:pt>
                <c:pt idx="12">
                  <c:v>39845</c:v>
                </c:pt>
                <c:pt idx="13">
                  <c:v>39873</c:v>
                </c:pt>
                <c:pt idx="14">
                  <c:v>39904</c:v>
                </c:pt>
                <c:pt idx="15">
                  <c:v>39934</c:v>
                </c:pt>
                <c:pt idx="16">
                  <c:v>39965</c:v>
                </c:pt>
                <c:pt idx="17">
                  <c:v>39995</c:v>
                </c:pt>
                <c:pt idx="18">
                  <c:v>40026</c:v>
                </c:pt>
                <c:pt idx="19">
                  <c:v>40057</c:v>
                </c:pt>
                <c:pt idx="20">
                  <c:v>40087</c:v>
                </c:pt>
                <c:pt idx="21">
                  <c:v>40118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40.896479473413414</c:v>
                </c:pt>
                <c:pt idx="1">
                  <c:v>31.053519824762482</c:v>
                </c:pt>
                <c:pt idx="2">
                  <c:v>30.051017144848224</c:v>
                </c:pt>
                <c:pt idx="3">
                  <c:v>23.772625977763845</c:v>
                </c:pt>
                <c:pt idx="4">
                  <c:v>33.893964986787644</c:v>
                </c:pt>
                <c:pt idx="5">
                  <c:v>27.109029900891674</c:v>
                </c:pt>
                <c:pt idx="6">
                  <c:v>18.989903530017216</c:v>
                </c:pt>
                <c:pt idx="7">
                  <c:v>25.647122905455571</c:v>
                </c:pt>
                <c:pt idx="8">
                  <c:v>17.314985554812807</c:v>
                </c:pt>
                <c:pt idx="9">
                  <c:v>10.605259273453177</c:v>
                </c:pt>
                <c:pt idx="10">
                  <c:v>29.242178084559129</c:v>
                </c:pt>
                <c:pt idx="11">
                  <c:v>29.201847560852517</c:v>
                </c:pt>
                <c:pt idx="12">
                  <c:v>16.192489732462356</c:v>
                </c:pt>
                <c:pt idx="13">
                  <c:v>24.046919897957487</c:v>
                </c:pt>
                <c:pt idx="14">
                  <c:v>12.636331956916582</c:v>
                </c:pt>
                <c:pt idx="15">
                  <c:v>22.66</c:v>
                </c:pt>
                <c:pt idx="16">
                  <c:v>18.64</c:v>
                </c:pt>
                <c:pt idx="17">
                  <c:v>21.279999999999998</c:v>
                </c:pt>
                <c:pt idx="18">
                  <c:v>35.980000000000004</c:v>
                </c:pt>
                <c:pt idx="19">
                  <c:v>31.34</c:v>
                </c:pt>
                <c:pt idx="20">
                  <c:v>46.59</c:v>
                </c:pt>
                <c:pt idx="21">
                  <c:v>57</c:v>
                </c:pt>
              </c:numCache>
            </c:numRef>
          </c:val>
        </c:ser>
        <c:axId val="82500608"/>
        <c:axId val="87778048"/>
      </c:barChart>
      <c:dateAx>
        <c:axId val="82500608"/>
        <c:scaling>
          <c:orientation val="minMax"/>
        </c:scaling>
        <c:axPos val="b"/>
        <c:numFmt formatCode="mmm/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7778048"/>
        <c:crosses val="autoZero"/>
        <c:auto val="1"/>
        <c:lblOffset val="100"/>
        <c:majorUnit val="2"/>
      </c:dateAx>
      <c:valAx>
        <c:axId val="877780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39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/>
                  <a:t>%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2500608"/>
        <c:crosses val="autoZero"/>
        <c:crossBetween val="between"/>
      </c:valAx>
    </c:plotArea>
    <c:legend>
      <c:legendPos val="b"/>
      <c:legendEntry>
        <c:idx val="1"/>
        <c:delete val="1"/>
      </c:legendEntry>
      <c:layout/>
    </c:legend>
    <c:plotVisOnly val="1"/>
    <c:dispBlanksAs val="gap"/>
  </c:chart>
  <c:spPr>
    <a:ln>
      <a:noFill/>
    </a:ln>
  </c:spPr>
  <c:txPr>
    <a:bodyPr/>
    <a:lstStyle/>
    <a:p>
      <a:pPr>
        <a:defRPr sz="1399"/>
      </a:pPr>
      <a:endParaRPr lang="ru-RU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503728965403685"/>
          <c:y val="4.2328001968503934E-2"/>
          <c:w val="0.86801142249223118"/>
          <c:h val="0.56950541338582694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АРБИДОЛ®, ПРО-фарма ООО (Украина, Киев), табл. п/о 0,1 г, №10</c:v>
                </c:pt>
              </c:strCache>
            </c:strRef>
          </c:tx>
          <c:marker>
            <c:symbol val="none"/>
          </c:marker>
          <c:cat>
            <c:strRef>
              <c:f>Лист1!$B$1:$AV$1</c:f>
              <c:strCache>
                <c:ptCount val="47"/>
                <c:pt idx="0">
                  <c:v>01_Неделя_2009</c:v>
                </c:pt>
                <c:pt idx="1">
                  <c:v>02_Неделя_2009</c:v>
                </c:pt>
                <c:pt idx="2">
                  <c:v>03_Неделя_2009</c:v>
                </c:pt>
                <c:pt idx="3">
                  <c:v>04_Неделя_2009</c:v>
                </c:pt>
                <c:pt idx="4">
                  <c:v>05_Неделя_2009</c:v>
                </c:pt>
                <c:pt idx="5">
                  <c:v>06_Неделя_2009</c:v>
                </c:pt>
                <c:pt idx="6">
                  <c:v>07_Неделя_2009</c:v>
                </c:pt>
                <c:pt idx="7">
                  <c:v>08_Неделя_2009</c:v>
                </c:pt>
                <c:pt idx="8">
                  <c:v>09_Неделя_2009</c:v>
                </c:pt>
                <c:pt idx="9">
                  <c:v>10_Неделя_2009</c:v>
                </c:pt>
                <c:pt idx="10">
                  <c:v>11_Неделя_2009</c:v>
                </c:pt>
                <c:pt idx="11">
                  <c:v>12_Неделя_2009</c:v>
                </c:pt>
                <c:pt idx="12">
                  <c:v>13_Неделя_2009</c:v>
                </c:pt>
                <c:pt idx="13">
                  <c:v>14_Неделя_2009</c:v>
                </c:pt>
                <c:pt idx="14">
                  <c:v>15_Неделя_2009</c:v>
                </c:pt>
                <c:pt idx="15">
                  <c:v>16_Неделя_2009</c:v>
                </c:pt>
                <c:pt idx="16">
                  <c:v>17_Неделя_2009</c:v>
                </c:pt>
                <c:pt idx="17">
                  <c:v>18_Неделя_2009</c:v>
                </c:pt>
                <c:pt idx="18">
                  <c:v>19_Неделя_2009</c:v>
                </c:pt>
                <c:pt idx="19">
                  <c:v>20_Неделя_2009</c:v>
                </c:pt>
                <c:pt idx="20">
                  <c:v>21_Неделя_2009</c:v>
                </c:pt>
                <c:pt idx="21">
                  <c:v>22_Неделя_2009</c:v>
                </c:pt>
                <c:pt idx="22">
                  <c:v>23_Неделя_2009</c:v>
                </c:pt>
                <c:pt idx="23">
                  <c:v>24_Неделя_2009</c:v>
                </c:pt>
                <c:pt idx="24">
                  <c:v>25_Неделя_2009</c:v>
                </c:pt>
                <c:pt idx="25">
                  <c:v>26_Неделя_2009</c:v>
                </c:pt>
                <c:pt idx="26">
                  <c:v>27_Неделя_2009</c:v>
                </c:pt>
                <c:pt idx="27">
                  <c:v>28_Неделя_2009</c:v>
                </c:pt>
                <c:pt idx="28">
                  <c:v>29_Неделя_2009</c:v>
                </c:pt>
                <c:pt idx="29">
                  <c:v>30_Неделя_2009</c:v>
                </c:pt>
                <c:pt idx="30">
                  <c:v>31_Неделя_2009</c:v>
                </c:pt>
                <c:pt idx="31">
                  <c:v>32_Неделя_2009</c:v>
                </c:pt>
                <c:pt idx="32">
                  <c:v>33_Неделя_2009</c:v>
                </c:pt>
                <c:pt idx="33">
                  <c:v>34_Неделя_2009</c:v>
                </c:pt>
                <c:pt idx="34">
                  <c:v>35_Неделя_2009</c:v>
                </c:pt>
                <c:pt idx="35">
                  <c:v>36_Неделя_2009</c:v>
                </c:pt>
                <c:pt idx="36">
                  <c:v>37_Неделя_2009</c:v>
                </c:pt>
                <c:pt idx="37">
                  <c:v>38_Неделя_2009</c:v>
                </c:pt>
                <c:pt idx="38">
                  <c:v>39_Неделя_2009</c:v>
                </c:pt>
                <c:pt idx="39">
                  <c:v>40_Неделя_2009</c:v>
                </c:pt>
                <c:pt idx="40">
                  <c:v>41_Неделя_2009</c:v>
                </c:pt>
                <c:pt idx="41">
                  <c:v>42_Неделя_2009</c:v>
                </c:pt>
                <c:pt idx="42">
                  <c:v>43_Неделя_2009</c:v>
                </c:pt>
                <c:pt idx="43">
                  <c:v>44_Неделя_2009</c:v>
                </c:pt>
                <c:pt idx="44">
                  <c:v>45_Неделя_2009</c:v>
                </c:pt>
                <c:pt idx="45">
                  <c:v>46_Неделя_2009</c:v>
                </c:pt>
                <c:pt idx="46">
                  <c:v>47_Неделя_2009</c:v>
                </c:pt>
              </c:strCache>
            </c:strRef>
          </c:cat>
          <c:val>
            <c:numRef>
              <c:f>Лист1!$B$2:$AV$2</c:f>
              <c:numCache>
                <c:formatCode>General</c:formatCode>
                <c:ptCount val="47"/>
                <c:pt idx="0">
                  <c:v>32.358034458562365</c:v>
                </c:pt>
                <c:pt idx="1">
                  <c:v>32.392660434445325</c:v>
                </c:pt>
                <c:pt idx="2">
                  <c:v>33.255335690013624</c:v>
                </c:pt>
                <c:pt idx="3">
                  <c:v>33.3846670149277</c:v>
                </c:pt>
                <c:pt idx="4">
                  <c:v>33.921483745319563</c:v>
                </c:pt>
                <c:pt idx="5">
                  <c:v>34.369054309489705</c:v>
                </c:pt>
                <c:pt idx="6">
                  <c:v>34.876901162545039</c:v>
                </c:pt>
                <c:pt idx="7">
                  <c:v>34.874824187325508</c:v>
                </c:pt>
                <c:pt idx="8">
                  <c:v>34.655050828678924</c:v>
                </c:pt>
                <c:pt idx="9">
                  <c:v>35.216790421327879</c:v>
                </c:pt>
                <c:pt idx="10">
                  <c:v>35.261108627477753</c:v>
                </c:pt>
                <c:pt idx="11">
                  <c:v>35.14083618268161</c:v>
                </c:pt>
                <c:pt idx="12">
                  <c:v>35.457617127746012</c:v>
                </c:pt>
                <c:pt idx="13">
                  <c:v>35.2425910980213</c:v>
                </c:pt>
                <c:pt idx="14">
                  <c:v>35.352362351851077</c:v>
                </c:pt>
                <c:pt idx="15">
                  <c:v>34.834720951886084</c:v>
                </c:pt>
                <c:pt idx="16">
                  <c:v>34.456520710833132</c:v>
                </c:pt>
                <c:pt idx="17">
                  <c:v>34.369636841198989</c:v>
                </c:pt>
                <c:pt idx="18">
                  <c:v>34.623712403881349</c:v>
                </c:pt>
                <c:pt idx="19">
                  <c:v>34.524860774762743</c:v>
                </c:pt>
                <c:pt idx="20">
                  <c:v>33.914871300488002</c:v>
                </c:pt>
                <c:pt idx="21">
                  <c:v>34.787279410442601</c:v>
                </c:pt>
                <c:pt idx="22">
                  <c:v>35.324632480785759</c:v>
                </c:pt>
                <c:pt idx="23">
                  <c:v>35.132134972685328</c:v>
                </c:pt>
                <c:pt idx="24">
                  <c:v>35.208991352455591</c:v>
                </c:pt>
                <c:pt idx="25">
                  <c:v>35.825454365233277</c:v>
                </c:pt>
                <c:pt idx="26">
                  <c:v>36.21240233448038</c:v>
                </c:pt>
                <c:pt idx="27">
                  <c:v>36.079852383951781</c:v>
                </c:pt>
                <c:pt idx="28">
                  <c:v>36.515083280420313</c:v>
                </c:pt>
                <c:pt idx="29">
                  <c:v>35.947393418806719</c:v>
                </c:pt>
                <c:pt idx="30">
                  <c:v>36.231255150674627</c:v>
                </c:pt>
                <c:pt idx="31">
                  <c:v>36.478254538238133</c:v>
                </c:pt>
                <c:pt idx="32">
                  <c:v>37.311021641767056</c:v>
                </c:pt>
                <c:pt idx="33">
                  <c:v>38.082276035333848</c:v>
                </c:pt>
                <c:pt idx="34">
                  <c:v>39.487145912208426</c:v>
                </c:pt>
                <c:pt idx="35">
                  <c:v>40.495268868372236</c:v>
                </c:pt>
                <c:pt idx="36">
                  <c:v>39.770696517538312</c:v>
                </c:pt>
                <c:pt idx="37">
                  <c:v>39.080093654642759</c:v>
                </c:pt>
                <c:pt idx="38">
                  <c:v>38.549784950489865</c:v>
                </c:pt>
                <c:pt idx="39">
                  <c:v>38.220654756001807</c:v>
                </c:pt>
                <c:pt idx="40">
                  <c:v>38.355807495701434</c:v>
                </c:pt>
                <c:pt idx="41">
                  <c:v>38.976534354513056</c:v>
                </c:pt>
                <c:pt idx="42">
                  <c:v>40.174672227995906</c:v>
                </c:pt>
                <c:pt idx="43">
                  <c:v>41.819426992884672</c:v>
                </c:pt>
                <c:pt idx="44">
                  <c:v>42.169788802376587</c:v>
                </c:pt>
                <c:pt idx="45">
                  <c:v>42.907898958010144</c:v>
                </c:pt>
                <c:pt idx="46">
                  <c:v>44.03009102132738</c:v>
                </c:pt>
              </c:numCache>
            </c:numRef>
          </c:val>
        </c:ser>
        <c:marker val="1"/>
        <c:axId val="90539904"/>
        <c:axId val="90656768"/>
      </c:lineChart>
      <c:catAx>
        <c:axId val="90539904"/>
        <c:scaling>
          <c:orientation val="minMax"/>
        </c:scaling>
        <c:axPos val="b"/>
        <c:tickLblPos val="nextTo"/>
        <c:crossAx val="90656768"/>
        <c:crosses val="autoZero"/>
        <c:auto val="1"/>
        <c:lblAlgn val="ctr"/>
        <c:lblOffset val="100"/>
      </c:catAx>
      <c:valAx>
        <c:axId val="90656768"/>
        <c:scaling>
          <c:orientation val="minMax"/>
          <c:min val="0"/>
        </c:scaling>
        <c:axPos val="l"/>
        <c:numFmt formatCode="General" sourceLinked="1"/>
        <c:tickLblPos val="nextTo"/>
        <c:crossAx val="9053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328977574960108"/>
          <c:y val="0.28395177165354346"/>
          <c:w val="0.78970820851647605"/>
          <c:h val="0.2629232283464568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6"/>
  <c:chart>
    <c:autoTitleDeleted val="1"/>
    <c:plotArea>
      <c:layout>
        <c:manualLayout>
          <c:layoutTarget val="inner"/>
          <c:xMode val="edge"/>
          <c:yMode val="edge"/>
          <c:x val="0.2255884110089921"/>
          <c:y val="4.9222509656697354E-2"/>
          <c:w val="0.73846247947444854"/>
          <c:h val="0.61282904161100282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Рынок аптечных продаж</c:v>
                </c:pt>
              </c:strCache>
            </c:strRef>
          </c:tx>
          <c:cat>
            <c:strRef>
              <c:f>Лист1!$B$1:$X$1</c:f>
              <c:strCache>
                <c:ptCount val="23"/>
                <c:pt idx="0">
                  <c:v>25 Неделя 2009</c:v>
                </c:pt>
                <c:pt idx="1">
                  <c:v>26 Неделя 2009</c:v>
                </c:pt>
                <c:pt idx="2">
                  <c:v>27 Неделя 2009</c:v>
                </c:pt>
                <c:pt idx="3">
                  <c:v>28 Неделя 2009</c:v>
                </c:pt>
                <c:pt idx="4">
                  <c:v>29 Неделя 2009</c:v>
                </c:pt>
                <c:pt idx="5">
                  <c:v>30 Неделя 2009</c:v>
                </c:pt>
                <c:pt idx="6">
                  <c:v>31 Неделя 2009</c:v>
                </c:pt>
                <c:pt idx="7">
                  <c:v>32 Неделя 2009</c:v>
                </c:pt>
                <c:pt idx="8">
                  <c:v>33 Неделя 2009</c:v>
                </c:pt>
                <c:pt idx="9">
                  <c:v>34 Неделя 2009</c:v>
                </c:pt>
                <c:pt idx="10">
                  <c:v>35 Неделя 2009</c:v>
                </c:pt>
                <c:pt idx="11">
                  <c:v>36 Неделя 2009</c:v>
                </c:pt>
                <c:pt idx="12">
                  <c:v>37 Неделя 2009</c:v>
                </c:pt>
                <c:pt idx="13">
                  <c:v>38 Неделя 2009</c:v>
                </c:pt>
                <c:pt idx="14">
                  <c:v>39 Неделя 2009</c:v>
                </c:pt>
                <c:pt idx="15">
                  <c:v>40 Неделя 2009</c:v>
                </c:pt>
                <c:pt idx="16">
                  <c:v>41 Неделя 2009</c:v>
                </c:pt>
                <c:pt idx="17">
                  <c:v>42 Неделя 2009</c:v>
                </c:pt>
                <c:pt idx="18">
                  <c:v>43 Неделя 2009</c:v>
                </c:pt>
                <c:pt idx="19">
                  <c:v>44 Неделя 2009</c:v>
                </c:pt>
                <c:pt idx="20">
                  <c:v>45 Неделя 2009</c:v>
                </c:pt>
                <c:pt idx="21">
                  <c:v>46 Неделя 2009</c:v>
                </c:pt>
                <c:pt idx="22">
                  <c:v>47 Неделя 2009</c:v>
                </c:pt>
              </c:strCache>
            </c:strRef>
          </c:cat>
          <c:val>
            <c:numRef>
              <c:f>Лист1!$B$2:$X$2</c:f>
              <c:numCache>
                <c:formatCode>General</c:formatCode>
                <c:ptCount val="23"/>
                <c:pt idx="0">
                  <c:v>322856.06247777824</c:v>
                </c:pt>
                <c:pt idx="1">
                  <c:v>299199.08560221986</c:v>
                </c:pt>
                <c:pt idx="2">
                  <c:v>299325.86097842938</c:v>
                </c:pt>
                <c:pt idx="3">
                  <c:v>338556.38939337258</c:v>
                </c:pt>
                <c:pt idx="4">
                  <c:v>341064.47393191175</c:v>
                </c:pt>
                <c:pt idx="5">
                  <c:v>328950.50104722119</c:v>
                </c:pt>
                <c:pt idx="6">
                  <c:v>328777.05123401264</c:v>
                </c:pt>
                <c:pt idx="7">
                  <c:v>371910.84454387944</c:v>
                </c:pt>
                <c:pt idx="8">
                  <c:v>384572.40012792748</c:v>
                </c:pt>
                <c:pt idx="9">
                  <c:v>368908.31900388678</c:v>
                </c:pt>
                <c:pt idx="10">
                  <c:v>330264.82427202887</c:v>
                </c:pt>
                <c:pt idx="11">
                  <c:v>400879.78330444696</c:v>
                </c:pt>
                <c:pt idx="12">
                  <c:v>409931.84228615183</c:v>
                </c:pt>
                <c:pt idx="13">
                  <c:v>417661.85567058157</c:v>
                </c:pt>
                <c:pt idx="14">
                  <c:v>418851.99350700411</c:v>
                </c:pt>
                <c:pt idx="15">
                  <c:v>420287.47017046239</c:v>
                </c:pt>
                <c:pt idx="16">
                  <c:v>455749.94353086938</c:v>
                </c:pt>
                <c:pt idx="17">
                  <c:v>445921.14540778514</c:v>
                </c:pt>
                <c:pt idx="18">
                  <c:v>448295.31415674934</c:v>
                </c:pt>
                <c:pt idx="19">
                  <c:v>635089.255142921</c:v>
                </c:pt>
                <c:pt idx="20">
                  <c:v>654321.97990512045</c:v>
                </c:pt>
                <c:pt idx="21">
                  <c:v>489769.92900805996</c:v>
                </c:pt>
                <c:pt idx="22">
                  <c:v>434943.93541678466</c:v>
                </c:pt>
              </c:numCache>
            </c:numRef>
          </c:val>
        </c:ser>
        <c:axId val="67700992"/>
        <c:axId val="67734912"/>
      </c:barChart>
      <c:catAx>
        <c:axId val="67700992"/>
        <c:scaling>
          <c:orientation val="minMax"/>
        </c:scaling>
        <c:axPos val="b"/>
        <c:majorTickMark val="none"/>
        <c:tickLblPos val="nextTo"/>
        <c:crossAx val="67734912"/>
        <c:crosses val="autoZero"/>
        <c:auto val="1"/>
        <c:lblAlgn val="ctr"/>
        <c:lblOffset val="100"/>
      </c:catAx>
      <c:valAx>
        <c:axId val="677349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/>
                  <a:t>Млн. </a:t>
                </a:r>
                <a:r>
                  <a:rPr lang="ru-RU" dirty="0" err="1" smtClean="0"/>
                  <a:t>грн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3.1834439363437987E-2"/>
              <c:y val="0.37536178208437554"/>
            </c:manualLayout>
          </c:layout>
        </c:title>
        <c:numFmt formatCode="General" sourceLinked="1"/>
        <c:majorTickMark val="none"/>
        <c:tickLblPos val="nextTo"/>
        <c:crossAx val="67700992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0610562424627876"/>
          <c:y val="0.15352421137654876"/>
          <c:w val="0.59985093288440638"/>
          <c:h val="6.8185688761639968E-2"/>
        </c:manualLayout>
      </c:layout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Упаковки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Прирост</c:v>
                </c:pt>
              </c:strCache>
            </c:strRef>
          </c:tx>
          <c:trendline>
            <c:trendlineType val="poly"/>
            <c:order val="3"/>
          </c:trendline>
          <c:cat>
            <c:numRef>
              <c:f>Лист1!$A$2:$A$23</c:f>
              <c:numCache>
                <c:formatCode>mmm/yy</c:formatCode>
                <c:ptCount val="22"/>
                <c:pt idx="0">
                  <c:v>39479</c:v>
                </c:pt>
                <c:pt idx="1">
                  <c:v>39508</c:v>
                </c:pt>
                <c:pt idx="2">
                  <c:v>39539</c:v>
                </c:pt>
                <c:pt idx="3">
                  <c:v>39569</c:v>
                </c:pt>
                <c:pt idx="4">
                  <c:v>39600</c:v>
                </c:pt>
                <c:pt idx="5">
                  <c:v>39630</c:v>
                </c:pt>
                <c:pt idx="6">
                  <c:v>39661</c:v>
                </c:pt>
                <c:pt idx="7">
                  <c:v>39692</c:v>
                </c:pt>
                <c:pt idx="8">
                  <c:v>39722</c:v>
                </c:pt>
                <c:pt idx="9">
                  <c:v>39753</c:v>
                </c:pt>
                <c:pt idx="10">
                  <c:v>39783</c:v>
                </c:pt>
                <c:pt idx="11">
                  <c:v>39814</c:v>
                </c:pt>
                <c:pt idx="12">
                  <c:v>39845</c:v>
                </c:pt>
                <c:pt idx="13">
                  <c:v>39873</c:v>
                </c:pt>
                <c:pt idx="14">
                  <c:v>39904</c:v>
                </c:pt>
                <c:pt idx="15">
                  <c:v>39934</c:v>
                </c:pt>
                <c:pt idx="16">
                  <c:v>39965</c:v>
                </c:pt>
                <c:pt idx="17">
                  <c:v>39995</c:v>
                </c:pt>
                <c:pt idx="18">
                  <c:v>40026</c:v>
                </c:pt>
                <c:pt idx="19">
                  <c:v>40057</c:v>
                </c:pt>
                <c:pt idx="20">
                  <c:v>40087</c:v>
                </c:pt>
                <c:pt idx="21">
                  <c:v>40118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6.8701220051453644</c:v>
                </c:pt>
                <c:pt idx="1">
                  <c:v>-3.1348542414034148</c:v>
                </c:pt>
                <c:pt idx="2">
                  <c:v>-2.8493683908678191</c:v>
                </c:pt>
                <c:pt idx="3">
                  <c:v>-7.4672721720476813</c:v>
                </c:pt>
                <c:pt idx="4">
                  <c:v>-0.61145645857727948</c:v>
                </c:pt>
                <c:pt idx="5">
                  <c:v>-7.6669666924515276</c:v>
                </c:pt>
                <c:pt idx="6">
                  <c:v>-10.462075949628346</c:v>
                </c:pt>
                <c:pt idx="7">
                  <c:v>-3.8916481451740377</c:v>
                </c:pt>
                <c:pt idx="8">
                  <c:v>-11.963755731705707</c:v>
                </c:pt>
                <c:pt idx="9">
                  <c:v>-13.271052672387082</c:v>
                </c:pt>
                <c:pt idx="10">
                  <c:v>-8.9978063062965496</c:v>
                </c:pt>
                <c:pt idx="11">
                  <c:v>-19.290451212866234</c:v>
                </c:pt>
                <c:pt idx="12">
                  <c:v>-23.390129853872754</c:v>
                </c:pt>
                <c:pt idx="13">
                  <c:v>-13.800327089703325</c:v>
                </c:pt>
                <c:pt idx="14">
                  <c:v>-20.533909623112567</c:v>
                </c:pt>
                <c:pt idx="15">
                  <c:v>-11.28</c:v>
                </c:pt>
                <c:pt idx="16">
                  <c:v>-12.4</c:v>
                </c:pt>
                <c:pt idx="17">
                  <c:v>-9.9500000000000011</c:v>
                </c:pt>
                <c:pt idx="18">
                  <c:v>-4.5199999999999996</c:v>
                </c:pt>
                <c:pt idx="19">
                  <c:v>-5.59</c:v>
                </c:pt>
                <c:pt idx="20">
                  <c:v>6.59</c:v>
                </c:pt>
                <c:pt idx="21">
                  <c:v>19.3</c:v>
                </c:pt>
              </c:numCache>
            </c:numRef>
          </c:val>
        </c:ser>
        <c:axId val="82359424"/>
        <c:axId val="82360960"/>
      </c:barChart>
      <c:dateAx>
        <c:axId val="82359424"/>
        <c:scaling>
          <c:orientation val="minMax"/>
        </c:scaling>
        <c:axPos val="b"/>
        <c:numFmt formatCode="mmm/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2360960"/>
        <c:crosses val="autoZero"/>
        <c:auto val="1"/>
        <c:lblOffset val="100"/>
        <c:majorUnit val="2"/>
      </c:dateAx>
      <c:valAx>
        <c:axId val="823609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/>
                  <a:t>%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2359424"/>
        <c:crosses val="autoZero"/>
        <c:crossBetween val="between"/>
      </c:valAx>
    </c:plotArea>
    <c:legend>
      <c:legendPos val="b"/>
      <c:legendEntry>
        <c:idx val="1"/>
        <c:delete val="1"/>
      </c:legendEntry>
      <c:layout/>
    </c:legend>
    <c:plotVisOnly val="1"/>
    <c:dispBlanksAs val="gap"/>
  </c:chart>
  <c:spPr>
    <a:ln>
      <a:noFill/>
    </a:ln>
  </c:spPr>
  <c:txPr>
    <a:bodyPr/>
    <a:lstStyle/>
    <a:p>
      <a:pPr>
        <a:defRPr sz="1401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Доллар США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Прирост</c:v>
                </c:pt>
              </c:strCache>
            </c:strRef>
          </c:tx>
          <c:spPr>
            <a:solidFill>
              <a:srgbClr val="92D050"/>
            </a:solidFill>
          </c:spPr>
          <c:trendline>
            <c:trendlineType val="poly"/>
            <c:order val="3"/>
          </c:trendline>
          <c:cat>
            <c:numRef>
              <c:f>Лист1!$A$2:$A$23</c:f>
              <c:numCache>
                <c:formatCode>mmm/yy</c:formatCode>
                <c:ptCount val="22"/>
                <c:pt idx="0">
                  <c:v>39479</c:v>
                </c:pt>
                <c:pt idx="1">
                  <c:v>39508</c:v>
                </c:pt>
                <c:pt idx="2">
                  <c:v>39539</c:v>
                </c:pt>
                <c:pt idx="3">
                  <c:v>39569</c:v>
                </c:pt>
                <c:pt idx="4">
                  <c:v>39600</c:v>
                </c:pt>
                <c:pt idx="5">
                  <c:v>39630</c:v>
                </c:pt>
                <c:pt idx="6">
                  <c:v>39661</c:v>
                </c:pt>
                <c:pt idx="7">
                  <c:v>39692</c:v>
                </c:pt>
                <c:pt idx="8">
                  <c:v>39722</c:v>
                </c:pt>
                <c:pt idx="9">
                  <c:v>39753</c:v>
                </c:pt>
                <c:pt idx="10">
                  <c:v>39783</c:v>
                </c:pt>
                <c:pt idx="11">
                  <c:v>39814</c:v>
                </c:pt>
                <c:pt idx="12">
                  <c:v>39845</c:v>
                </c:pt>
                <c:pt idx="13">
                  <c:v>39873</c:v>
                </c:pt>
                <c:pt idx="14">
                  <c:v>39904</c:v>
                </c:pt>
                <c:pt idx="15">
                  <c:v>39934</c:v>
                </c:pt>
                <c:pt idx="16">
                  <c:v>39965</c:v>
                </c:pt>
                <c:pt idx="17">
                  <c:v>39995</c:v>
                </c:pt>
                <c:pt idx="18">
                  <c:v>40026</c:v>
                </c:pt>
                <c:pt idx="19">
                  <c:v>40057</c:v>
                </c:pt>
                <c:pt idx="20">
                  <c:v>40087</c:v>
                </c:pt>
                <c:pt idx="21">
                  <c:v>40118</c:v>
                </c:pt>
              </c:numCache>
            </c:num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40.896479473413628</c:v>
                </c:pt>
                <c:pt idx="1">
                  <c:v>31.053519824762606</c:v>
                </c:pt>
                <c:pt idx="2">
                  <c:v>30.051017144848341</c:v>
                </c:pt>
                <c:pt idx="3">
                  <c:v>28.823528686667224</c:v>
                </c:pt>
                <c:pt idx="4">
                  <c:v>39.446992757796245</c:v>
                </c:pt>
                <c:pt idx="5">
                  <c:v>32.54741079530509</c:v>
                </c:pt>
                <c:pt idx="6">
                  <c:v>24.006647713764075</c:v>
                </c:pt>
                <c:pt idx="7">
                  <c:v>30.51360031934307</c:v>
                </c:pt>
                <c:pt idx="8">
                  <c:v>17.477826105850255</c:v>
                </c:pt>
                <c:pt idx="9">
                  <c:v>-6.9708100579707564</c:v>
                </c:pt>
                <c:pt idx="10">
                  <c:v>-13.651031040738927</c:v>
                </c:pt>
                <c:pt idx="11">
                  <c:v>-15.263723352947389</c:v>
                </c:pt>
                <c:pt idx="12">
                  <c:v>-23.795834655982574</c:v>
                </c:pt>
                <c:pt idx="13">
                  <c:v>-18.644552534456214</c:v>
                </c:pt>
                <c:pt idx="14">
                  <c:v>-26.128119950333968</c:v>
                </c:pt>
                <c:pt idx="15">
                  <c:v>-22.2</c:v>
                </c:pt>
                <c:pt idx="16">
                  <c:v>-24.45</c:v>
                </c:pt>
                <c:pt idx="17">
                  <c:v>-23.23</c:v>
                </c:pt>
                <c:pt idx="18">
                  <c:v>-18.649999999999999</c:v>
                </c:pt>
                <c:pt idx="19">
                  <c:v>-20.18</c:v>
                </c:pt>
                <c:pt idx="20">
                  <c:v>-6.33</c:v>
                </c:pt>
                <c:pt idx="21">
                  <c:v>18.3</c:v>
                </c:pt>
              </c:numCache>
            </c:numRef>
          </c:val>
        </c:ser>
        <c:axId val="87932928"/>
        <c:axId val="87934464"/>
      </c:barChart>
      <c:dateAx>
        <c:axId val="87932928"/>
        <c:scaling>
          <c:orientation val="minMax"/>
        </c:scaling>
        <c:axPos val="b"/>
        <c:numFmt formatCode="mmm/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7934464"/>
        <c:crosses val="autoZero"/>
        <c:auto val="1"/>
        <c:lblOffset val="100"/>
        <c:majorUnit val="2"/>
      </c:dateAx>
      <c:valAx>
        <c:axId val="879344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 dirty="0"/>
                  <a:t>%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7932928"/>
        <c:crosses val="autoZero"/>
        <c:crossBetween val="between"/>
      </c:valAx>
    </c:plotArea>
    <c:legend>
      <c:legendPos val="b"/>
      <c:legendEntry>
        <c:idx val="1"/>
        <c:delete val="1"/>
      </c:legendEntry>
      <c:layout/>
    </c:legend>
    <c:plotVisOnly val="1"/>
    <c:dispBlanksAs val="gap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1626794258373179"/>
          <c:y val="0.16673758159412236"/>
          <c:w val="0.46889952153110043"/>
          <c:h val="0.544572080906243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YTD 2009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Россия</c:v>
                </c:pt>
              </c:strCache>
            </c:strRef>
          </c:cat>
          <c:val>
            <c:numRef>
              <c:f>Лист1!$B$2</c:f>
              <c:numCache>
                <c:formatCode>#,##0</c:formatCode>
                <c:ptCount val="1"/>
                <c:pt idx="0">
                  <c:v>8146989467.6417198</c:v>
                </c:pt>
              </c:numCache>
            </c:numRef>
          </c:val>
        </c:ser>
        <c:axId val="87993728"/>
        <c:axId val="88032384"/>
      </c:barChart>
      <c:catAx>
        <c:axId val="87993728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lang="ru-RU"/>
            </a:pPr>
            <a:endParaRPr lang="ru-RU"/>
          </a:p>
        </c:txPr>
        <c:crossAx val="88032384"/>
        <c:crosses val="autoZero"/>
        <c:auto val="1"/>
        <c:lblAlgn val="ctr"/>
        <c:lblOffset val="100"/>
      </c:catAx>
      <c:valAx>
        <c:axId val="880323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uk-UA" sz="1099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uk-UA" sz="1744" b="1" i="0" strike="noStrike">
                    <a:solidFill>
                      <a:srgbClr val="000000"/>
                    </a:solidFill>
                    <a:latin typeface="Calibri"/>
                  </a:rPr>
                  <a:t>Млн </a:t>
                </a:r>
                <a:r>
                  <a:rPr lang="en-US" sz="1744" b="1" i="0" strike="noStrike">
                    <a:solidFill>
                      <a:srgbClr val="000000"/>
                    </a:solidFill>
                    <a:latin typeface="Calibri"/>
                  </a:rPr>
                  <a:t>USD</a:t>
                </a:r>
              </a:p>
            </c:rich>
          </c:tx>
          <c:layout/>
          <c:spPr>
            <a:noFill/>
            <a:ln w="24653">
              <a:noFill/>
            </a:ln>
          </c:spPr>
        </c:title>
        <c:numFmt formatCode="#,##0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87993728"/>
        <c:crosses val="autoZero"/>
        <c:crossBetween val="between"/>
        <c:dispUnits>
          <c:builtInUnit val="millions"/>
        </c:dispUnits>
      </c:valAx>
    </c:plotArea>
    <c:plotVisOnly val="1"/>
    <c:dispBlanksAs val="gap"/>
  </c:chart>
  <c:txPr>
    <a:bodyPr/>
    <a:lstStyle/>
    <a:p>
      <a:pPr>
        <a:defRPr sz="1747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434782608695651"/>
          <c:y val="0.12027984532029252"/>
          <c:w val="0.81565217391304345"/>
          <c:h val="0.5076465202451608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YTD 2009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-22%</a:t>
                    </a:r>
                    <a:endParaRPr lang="en-US" b="1" dirty="0"/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/>
                      <a:t>-18%</a:t>
                    </a:r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 dirty="0" smtClean="0"/>
                      <a:t>-2%</a:t>
                    </a:r>
                    <a:endParaRPr lang="uk-UA" dirty="0"/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 dirty="0" smtClean="0"/>
                      <a:t>-10%</a:t>
                    </a:r>
                    <a:endParaRPr lang="uk-UA" dirty="0"/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-11%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 dirty="0" smtClean="0"/>
                      <a:t>-4%</a:t>
                    </a:r>
                    <a:endParaRPr lang="uk-UA" dirty="0"/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 dirty="0" smtClean="0"/>
                      <a:t>-11%</a:t>
                    </a:r>
                    <a:endParaRPr lang="uk-UA" dirty="0"/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7"/>
              <c:tx>
                <c:rich>
                  <a:bodyPr/>
                  <a:lstStyle/>
                  <a:p>
                    <a:pPr>
                      <a:defRPr lang="uk-UA" sz="1792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uk-UA"/>
                      <a:t>-11%</a:t>
                    </a:r>
                  </a:p>
                </c:rich>
              </c:tx>
              <c:spPr>
                <a:noFill/>
                <a:ln w="25286">
                  <a:noFill/>
                </a:ln>
              </c:spPr>
            </c:dLbl>
            <c:dLbl>
              <c:idx val="8"/>
              <c:tx>
                <c:rich>
                  <a:bodyPr/>
                  <a:lstStyle/>
                  <a:p>
                    <a:r>
                      <a:rPr lang="ru-RU" b="1" dirty="0" smtClean="0"/>
                      <a:t>-9,2%</a:t>
                    </a:r>
                    <a:endParaRPr lang="en-US" b="1" dirty="0"/>
                  </a:p>
                </c:rich>
              </c:tx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lang="ru-RU" b="1"/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Украина</c:v>
                </c:pt>
                <c:pt idx="1">
                  <c:v>Казахстан</c:v>
                </c:pt>
                <c:pt idx="2">
                  <c:v>Беларусь</c:v>
                </c:pt>
                <c:pt idx="3">
                  <c:v>Узбекистан</c:v>
                </c:pt>
                <c:pt idx="4">
                  <c:v>Грузия</c:v>
                </c:pt>
                <c:pt idx="5">
                  <c:v>Молдова</c:v>
                </c:pt>
                <c:pt idx="6">
                  <c:v>Армения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 formatCode="General">
                  <c:v>1477344000</c:v>
                </c:pt>
                <c:pt idx="1">
                  <c:v>499138472.49499691</c:v>
                </c:pt>
                <c:pt idx="2">
                  <c:v>398850805.29391599</c:v>
                </c:pt>
                <c:pt idx="3">
                  <c:v>228048315.45621502</c:v>
                </c:pt>
                <c:pt idx="4">
                  <c:v>152905154.205221</c:v>
                </c:pt>
                <c:pt idx="5">
                  <c:v>108712183.55415396</c:v>
                </c:pt>
                <c:pt idx="6">
                  <c:v>68832056.450881407</c:v>
                </c:pt>
              </c:numCache>
            </c:numRef>
          </c:val>
        </c:ser>
        <c:axId val="88010112"/>
        <c:axId val="88286336"/>
      </c:barChart>
      <c:catAx>
        <c:axId val="8801011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lang="ru-RU"/>
            </a:pPr>
            <a:endParaRPr lang="ru-RU"/>
          </a:p>
        </c:txPr>
        <c:crossAx val="88286336"/>
        <c:crosses val="autoZero"/>
        <c:auto val="1"/>
        <c:lblAlgn val="ctr"/>
        <c:lblOffset val="100"/>
      </c:catAx>
      <c:valAx>
        <c:axId val="88286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88010112"/>
        <c:crosses val="autoZero"/>
        <c:crossBetween val="between"/>
        <c:dispUnits>
          <c:builtInUnit val="millions"/>
        </c:dispUnits>
      </c:valAx>
    </c:plotArea>
    <c:plotVisOnly val="1"/>
    <c:dispBlanksAs val="gap"/>
  </c:chart>
  <c:txPr>
    <a:bodyPr/>
    <a:lstStyle/>
    <a:p>
      <a:pPr>
        <a:defRPr sz="1792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Прогнозы роста 2010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7863112358218339"/>
          <c:y val="0.14409684745544799"/>
          <c:w val="0.80707481757686284"/>
          <c:h val="0.7493090420756876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Оптимист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+35%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+22%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+28%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+27%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0071544104565308E-2"/>
                  <c:y val="-2.437167962851421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+31%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1.1469453774037425E-2"/>
                  <c:y val="-3.35110594892070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6583906.5894155912</c:v>
                </c:pt>
                <c:pt idx="1">
                  <c:v>8061017.0485869795</c:v>
                </c:pt>
                <c:pt idx="2">
                  <c:v>10350023.000218047</c:v>
                </c:pt>
                <c:pt idx="3">
                  <c:v>13121789.381190795</c:v>
                </c:pt>
                <c:pt idx="4">
                  <c:v>17239727.242318112</c:v>
                </c:pt>
                <c:pt idx="5">
                  <c:v>19660411.17928322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Пессимист</c:v>
                </c:pt>
              </c:strCache>
            </c:strRef>
          </c:tx>
          <c:dPt>
            <c:idx val="4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schemeClr val="bg1"/>
                  </a:gs>
                </a:gsLst>
                <a:lin ang="5400000" scaled="0"/>
              </a:gradFill>
            </c:spPr>
          </c:dPt>
          <c:dPt>
            <c:idx val="5"/>
            <c:spPr>
              <a:gradFill>
                <a:gsLst>
                  <a:gs pos="0">
                    <a:srgbClr val="C00000"/>
                  </a:gs>
                  <a:gs pos="50000">
                    <a:srgbClr val="F79646">
                      <a:lumMod val="20000"/>
                      <a:lumOff val="80000"/>
                    </a:srgbClr>
                  </a:gs>
                  <a:gs pos="100000">
                    <a:prstClr val="white"/>
                  </a:gs>
                </a:gsLst>
                <a:lin ang="5400000" scaled="0"/>
              </a:gra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2.2938907548074764E-2"/>
                  <c:y val="1.21858398142571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+28%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2523126302166838E-3"/>
                  <c:y val="5.691123023489171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+7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Лист1!$B$1:$G$1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6583906.5894155912</c:v>
                </c:pt>
                <c:pt idx="1">
                  <c:v>8061017.0485869795</c:v>
                </c:pt>
                <c:pt idx="2">
                  <c:v>10350023.000218047</c:v>
                </c:pt>
                <c:pt idx="3">
                  <c:v>13121789.381190795</c:v>
                </c:pt>
                <c:pt idx="4">
                  <c:v>16841887.382880002</c:v>
                </c:pt>
                <c:pt idx="5">
                  <c:v>18006290.046410825</c:v>
                </c:pt>
              </c:numCache>
            </c:numRef>
          </c:val>
        </c:ser>
        <c:axId val="89346432"/>
        <c:axId val="89347968"/>
      </c:barChart>
      <c:catAx>
        <c:axId val="89346432"/>
        <c:scaling>
          <c:orientation val="minMax"/>
        </c:scaling>
        <c:axPos val="b"/>
        <c:tickLblPos val="nextTo"/>
        <c:crossAx val="89347968"/>
        <c:crosses val="autoZero"/>
        <c:auto val="1"/>
        <c:lblAlgn val="ctr"/>
        <c:lblOffset val="100"/>
      </c:catAx>
      <c:valAx>
        <c:axId val="893479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 </a:t>
                </a:r>
                <a:r>
                  <a:rPr lang="ru-RU" dirty="0" err="1" smtClean="0"/>
                  <a:t>грн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89346432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3737502133589333"/>
          <c:y val="0.17076631421283925"/>
          <c:w val="0.32875423268075682"/>
          <c:h val="0.1191959840461450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E2174-DA4C-40D0-A11D-822F441B4C8A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509260-477B-4DCD-A7BF-F1B81D398E56}">
      <dgm:prSet phldrT="[Текст]"/>
      <dgm:spPr/>
      <dgm:t>
        <a:bodyPr/>
        <a:lstStyle/>
        <a:p>
          <a:r>
            <a:rPr lang="ru-RU" dirty="0" smtClean="0"/>
            <a:t>13,1</a:t>
          </a:r>
          <a:endParaRPr lang="ru-RU" dirty="0"/>
        </a:p>
      </dgm:t>
    </dgm:pt>
    <dgm:pt modelId="{E1280AFC-6FF7-4F33-B3D5-0CC7579F5BE0}" type="parTrans" cxnId="{8C5C3C0A-9100-413A-911C-776DBB479B65}">
      <dgm:prSet/>
      <dgm:spPr/>
      <dgm:t>
        <a:bodyPr/>
        <a:lstStyle/>
        <a:p>
          <a:endParaRPr lang="ru-RU"/>
        </a:p>
      </dgm:t>
    </dgm:pt>
    <dgm:pt modelId="{69F1D368-D237-4498-B040-E17463391CA6}" type="sibTrans" cxnId="{8C5C3C0A-9100-413A-911C-776DBB479B65}">
      <dgm:prSet/>
      <dgm:spPr/>
      <dgm:t>
        <a:bodyPr/>
        <a:lstStyle/>
        <a:p>
          <a:endParaRPr lang="ru-RU"/>
        </a:p>
      </dgm:t>
    </dgm:pt>
    <dgm:pt modelId="{ADEE0BD0-5FC0-4DC5-94D8-529C59EC50A0}">
      <dgm:prSet phldrT="[Текст]" custT="1"/>
      <dgm:spPr/>
      <dgm:t>
        <a:bodyPr/>
        <a:lstStyle/>
        <a:p>
          <a:r>
            <a:rPr lang="ru-RU" sz="3200" dirty="0" smtClean="0"/>
            <a:t>Розница</a:t>
          </a:r>
          <a:endParaRPr lang="ru-RU" sz="3200" dirty="0"/>
        </a:p>
      </dgm:t>
    </dgm:pt>
    <dgm:pt modelId="{72E29C1C-68D4-4B10-ACB4-5F17FD2A13FC}" type="parTrans" cxnId="{45FD1823-6712-45C2-85A8-858D5BBEEDE8}">
      <dgm:prSet/>
      <dgm:spPr/>
      <dgm:t>
        <a:bodyPr/>
        <a:lstStyle/>
        <a:p>
          <a:endParaRPr lang="ru-RU"/>
        </a:p>
      </dgm:t>
    </dgm:pt>
    <dgm:pt modelId="{29585179-C060-41B4-A595-7290F2DBA0EF}" type="sibTrans" cxnId="{45FD1823-6712-45C2-85A8-858D5BBEEDE8}">
      <dgm:prSet/>
      <dgm:spPr/>
      <dgm:t>
        <a:bodyPr/>
        <a:lstStyle/>
        <a:p>
          <a:endParaRPr lang="ru-RU"/>
        </a:p>
      </dgm:t>
    </dgm:pt>
    <dgm:pt modelId="{B857C661-06C9-4657-A079-2490D4360BE9}">
      <dgm:prSet phldrT="[Текст]"/>
      <dgm:spPr/>
      <dgm:t>
        <a:bodyPr/>
        <a:lstStyle/>
        <a:p>
          <a:r>
            <a:rPr lang="ru-RU" dirty="0" smtClean="0"/>
            <a:t>2,9</a:t>
          </a:r>
          <a:endParaRPr lang="ru-RU" dirty="0"/>
        </a:p>
      </dgm:t>
    </dgm:pt>
    <dgm:pt modelId="{5CC1486F-CCA2-4555-9465-8802E13B6B37}" type="parTrans" cxnId="{7D91A21E-4919-4A4E-B173-8E3166B41620}">
      <dgm:prSet/>
      <dgm:spPr/>
      <dgm:t>
        <a:bodyPr/>
        <a:lstStyle/>
        <a:p>
          <a:endParaRPr lang="ru-RU"/>
        </a:p>
      </dgm:t>
    </dgm:pt>
    <dgm:pt modelId="{05656BBF-473D-4677-AE48-CD4C41B3AA24}" type="sibTrans" cxnId="{7D91A21E-4919-4A4E-B173-8E3166B41620}">
      <dgm:prSet/>
      <dgm:spPr/>
      <dgm:t>
        <a:bodyPr/>
        <a:lstStyle/>
        <a:p>
          <a:endParaRPr lang="ru-RU"/>
        </a:p>
      </dgm:t>
    </dgm:pt>
    <dgm:pt modelId="{84D7167A-2C73-4815-9CD9-E820A33F742F}">
      <dgm:prSet phldrT="[Текст]" custT="1"/>
      <dgm:spPr/>
      <dgm:t>
        <a:bodyPr/>
        <a:lstStyle/>
        <a:p>
          <a:r>
            <a:rPr lang="ru-RU" sz="3200" dirty="0" smtClean="0"/>
            <a:t>Госпиталь</a:t>
          </a:r>
          <a:endParaRPr lang="ru-RU" sz="3200" dirty="0"/>
        </a:p>
      </dgm:t>
    </dgm:pt>
    <dgm:pt modelId="{B9BC0AB7-3843-43F9-A0FA-F8BABD9A3C2A}" type="parTrans" cxnId="{1FC4EC92-2D99-460A-ADFD-CDC058478459}">
      <dgm:prSet/>
      <dgm:spPr/>
      <dgm:t>
        <a:bodyPr/>
        <a:lstStyle/>
        <a:p>
          <a:endParaRPr lang="ru-RU"/>
        </a:p>
      </dgm:t>
    </dgm:pt>
    <dgm:pt modelId="{59A8F764-EE72-4D69-9023-A61E6D561B95}" type="sibTrans" cxnId="{1FC4EC92-2D99-460A-ADFD-CDC058478459}">
      <dgm:prSet/>
      <dgm:spPr/>
      <dgm:t>
        <a:bodyPr/>
        <a:lstStyle/>
        <a:p>
          <a:endParaRPr lang="ru-RU"/>
        </a:p>
      </dgm:t>
    </dgm:pt>
    <dgm:pt modelId="{5E1337DC-EB5D-41D1-9699-89E286E04ED2}" type="pres">
      <dgm:prSet presAssocID="{3F1E2174-DA4C-40D0-A11D-822F441B4C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91D22D-E087-4436-993F-9BDB68558072}" type="pres">
      <dgm:prSet presAssocID="{10509260-477B-4DCD-A7BF-F1B81D398E56}" presName="linNode" presStyleCnt="0"/>
      <dgm:spPr/>
      <dgm:t>
        <a:bodyPr/>
        <a:lstStyle/>
        <a:p>
          <a:endParaRPr lang="ru-RU"/>
        </a:p>
      </dgm:t>
    </dgm:pt>
    <dgm:pt modelId="{CC573BA0-4A70-4712-B27B-60191B295E39}" type="pres">
      <dgm:prSet presAssocID="{10509260-477B-4DCD-A7BF-F1B81D398E5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7C353-0EC0-428E-AC0C-1FE828DE9D82}" type="pres">
      <dgm:prSet presAssocID="{10509260-477B-4DCD-A7BF-F1B81D398E56}" presName="childShp" presStyleLbl="bgAccFollowNode1" presStyleIdx="0" presStyleCnt="2" custScaleX="122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FB628-C576-442A-A76E-9621D5FB8AB6}" type="pres">
      <dgm:prSet presAssocID="{69F1D368-D237-4498-B040-E17463391CA6}" presName="spacing" presStyleCnt="0"/>
      <dgm:spPr/>
      <dgm:t>
        <a:bodyPr/>
        <a:lstStyle/>
        <a:p>
          <a:endParaRPr lang="ru-RU"/>
        </a:p>
      </dgm:t>
    </dgm:pt>
    <dgm:pt modelId="{7A06A3F3-AD3E-4EC7-A92E-03AF09D7B25B}" type="pres">
      <dgm:prSet presAssocID="{B857C661-06C9-4657-A079-2490D4360BE9}" presName="linNode" presStyleCnt="0"/>
      <dgm:spPr/>
      <dgm:t>
        <a:bodyPr/>
        <a:lstStyle/>
        <a:p>
          <a:endParaRPr lang="ru-RU"/>
        </a:p>
      </dgm:t>
    </dgm:pt>
    <dgm:pt modelId="{12F3CFCA-B4CD-470C-A706-AB36E9ABB484}" type="pres">
      <dgm:prSet presAssocID="{B857C661-06C9-4657-A079-2490D4360BE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7DC44-C13E-4508-BFCC-EE0EF020E6A9}" type="pres">
      <dgm:prSet presAssocID="{B857C661-06C9-4657-A079-2490D4360BE9}" presName="childShp" presStyleLbl="bgAccFollowNode1" presStyleIdx="1" presStyleCnt="2" custScaleX="122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B205D-9F6B-4109-A4C0-EE2BD7612807}" type="presOf" srcId="{3F1E2174-DA4C-40D0-A11D-822F441B4C8A}" destId="{5E1337DC-EB5D-41D1-9699-89E286E04ED2}" srcOrd="0" destOrd="0" presId="urn:microsoft.com/office/officeart/2005/8/layout/vList6"/>
    <dgm:cxn modelId="{1FC4EC92-2D99-460A-ADFD-CDC058478459}" srcId="{B857C661-06C9-4657-A079-2490D4360BE9}" destId="{84D7167A-2C73-4815-9CD9-E820A33F742F}" srcOrd="0" destOrd="0" parTransId="{B9BC0AB7-3843-43F9-A0FA-F8BABD9A3C2A}" sibTransId="{59A8F764-EE72-4D69-9023-A61E6D561B95}"/>
    <dgm:cxn modelId="{5CD8072B-4D88-4DD8-A587-A99DD3013279}" type="presOf" srcId="{ADEE0BD0-5FC0-4DC5-94D8-529C59EC50A0}" destId="{12B7C353-0EC0-428E-AC0C-1FE828DE9D82}" srcOrd="0" destOrd="0" presId="urn:microsoft.com/office/officeart/2005/8/layout/vList6"/>
    <dgm:cxn modelId="{8C5C3C0A-9100-413A-911C-776DBB479B65}" srcId="{3F1E2174-DA4C-40D0-A11D-822F441B4C8A}" destId="{10509260-477B-4DCD-A7BF-F1B81D398E56}" srcOrd="0" destOrd="0" parTransId="{E1280AFC-6FF7-4F33-B3D5-0CC7579F5BE0}" sibTransId="{69F1D368-D237-4498-B040-E17463391CA6}"/>
    <dgm:cxn modelId="{45FD1823-6712-45C2-85A8-858D5BBEEDE8}" srcId="{10509260-477B-4DCD-A7BF-F1B81D398E56}" destId="{ADEE0BD0-5FC0-4DC5-94D8-529C59EC50A0}" srcOrd="0" destOrd="0" parTransId="{72E29C1C-68D4-4B10-ACB4-5F17FD2A13FC}" sibTransId="{29585179-C060-41B4-A595-7290F2DBA0EF}"/>
    <dgm:cxn modelId="{C680BDDB-1098-41D5-95B7-2406FA9CF285}" type="presOf" srcId="{B857C661-06C9-4657-A079-2490D4360BE9}" destId="{12F3CFCA-B4CD-470C-A706-AB36E9ABB484}" srcOrd="0" destOrd="0" presId="urn:microsoft.com/office/officeart/2005/8/layout/vList6"/>
    <dgm:cxn modelId="{EC88C8F0-80D6-401E-84E5-8EA957A060B8}" type="presOf" srcId="{10509260-477B-4DCD-A7BF-F1B81D398E56}" destId="{CC573BA0-4A70-4712-B27B-60191B295E39}" srcOrd="0" destOrd="0" presId="urn:microsoft.com/office/officeart/2005/8/layout/vList6"/>
    <dgm:cxn modelId="{473B16C3-1C20-4783-A564-A6D5043DCAD1}" type="presOf" srcId="{84D7167A-2C73-4815-9CD9-E820A33F742F}" destId="{8477DC44-C13E-4508-BFCC-EE0EF020E6A9}" srcOrd="0" destOrd="0" presId="urn:microsoft.com/office/officeart/2005/8/layout/vList6"/>
    <dgm:cxn modelId="{7D91A21E-4919-4A4E-B173-8E3166B41620}" srcId="{3F1E2174-DA4C-40D0-A11D-822F441B4C8A}" destId="{B857C661-06C9-4657-A079-2490D4360BE9}" srcOrd="1" destOrd="0" parTransId="{5CC1486F-CCA2-4555-9465-8802E13B6B37}" sibTransId="{05656BBF-473D-4677-AE48-CD4C41B3AA24}"/>
    <dgm:cxn modelId="{F215CE27-111D-49FD-9076-8E7FAE2C1EB3}" type="presParOf" srcId="{5E1337DC-EB5D-41D1-9699-89E286E04ED2}" destId="{2091D22D-E087-4436-993F-9BDB68558072}" srcOrd="0" destOrd="0" presId="urn:microsoft.com/office/officeart/2005/8/layout/vList6"/>
    <dgm:cxn modelId="{FE560D76-EB87-44E5-8760-25D4E8E12030}" type="presParOf" srcId="{2091D22D-E087-4436-993F-9BDB68558072}" destId="{CC573BA0-4A70-4712-B27B-60191B295E39}" srcOrd="0" destOrd="0" presId="urn:microsoft.com/office/officeart/2005/8/layout/vList6"/>
    <dgm:cxn modelId="{F437F877-E21B-4CAB-BCCB-E2609EBC8533}" type="presParOf" srcId="{2091D22D-E087-4436-993F-9BDB68558072}" destId="{12B7C353-0EC0-428E-AC0C-1FE828DE9D82}" srcOrd="1" destOrd="0" presId="urn:microsoft.com/office/officeart/2005/8/layout/vList6"/>
    <dgm:cxn modelId="{7723D407-238B-4840-B34F-1507C0B03205}" type="presParOf" srcId="{5E1337DC-EB5D-41D1-9699-89E286E04ED2}" destId="{8DFFB628-C576-442A-A76E-9621D5FB8AB6}" srcOrd="1" destOrd="0" presId="urn:microsoft.com/office/officeart/2005/8/layout/vList6"/>
    <dgm:cxn modelId="{8DFE5AD8-F01E-434C-951C-362AA3E9340B}" type="presParOf" srcId="{5E1337DC-EB5D-41D1-9699-89E286E04ED2}" destId="{7A06A3F3-AD3E-4EC7-A92E-03AF09D7B25B}" srcOrd="2" destOrd="0" presId="urn:microsoft.com/office/officeart/2005/8/layout/vList6"/>
    <dgm:cxn modelId="{8A103A39-4A8B-4D80-8E5C-7DAE7FF20D17}" type="presParOf" srcId="{7A06A3F3-AD3E-4EC7-A92E-03AF09D7B25B}" destId="{12F3CFCA-B4CD-470C-A706-AB36E9ABB484}" srcOrd="0" destOrd="0" presId="urn:microsoft.com/office/officeart/2005/8/layout/vList6"/>
    <dgm:cxn modelId="{0FE18C7A-5E9F-423A-BF08-2ED643CCC9FE}" type="presParOf" srcId="{7A06A3F3-AD3E-4EC7-A92E-03AF09D7B25B}" destId="{8477DC44-C13E-4508-BFCC-EE0EF020E6A9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1E2174-DA4C-40D0-A11D-822F441B4C8A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509260-477B-4DCD-A7BF-F1B81D398E56}">
      <dgm:prSet phldrT="[Текст]"/>
      <dgm:spPr/>
      <dgm:t>
        <a:bodyPr/>
        <a:lstStyle/>
        <a:p>
          <a:r>
            <a:rPr lang="ru-RU" dirty="0" smtClean="0"/>
            <a:t>11,5</a:t>
          </a:r>
          <a:endParaRPr lang="ru-RU" dirty="0"/>
        </a:p>
      </dgm:t>
    </dgm:pt>
    <dgm:pt modelId="{E1280AFC-6FF7-4F33-B3D5-0CC7579F5BE0}" type="parTrans" cxnId="{8C5C3C0A-9100-413A-911C-776DBB479B65}">
      <dgm:prSet/>
      <dgm:spPr/>
      <dgm:t>
        <a:bodyPr/>
        <a:lstStyle/>
        <a:p>
          <a:endParaRPr lang="ru-RU"/>
        </a:p>
      </dgm:t>
    </dgm:pt>
    <dgm:pt modelId="{69F1D368-D237-4498-B040-E17463391CA6}" type="sibTrans" cxnId="{8C5C3C0A-9100-413A-911C-776DBB479B65}">
      <dgm:prSet/>
      <dgm:spPr/>
      <dgm:t>
        <a:bodyPr/>
        <a:lstStyle/>
        <a:p>
          <a:endParaRPr lang="ru-RU"/>
        </a:p>
      </dgm:t>
    </dgm:pt>
    <dgm:pt modelId="{ADEE0BD0-5FC0-4DC5-94D8-529C59EC50A0}">
      <dgm:prSet phldrT="[Текст]" custT="1"/>
      <dgm:spPr/>
      <dgm:t>
        <a:bodyPr/>
        <a:lstStyle/>
        <a:p>
          <a:r>
            <a:rPr lang="ru-RU" sz="3200" dirty="0" smtClean="0"/>
            <a:t>Розница</a:t>
          </a:r>
          <a:endParaRPr lang="ru-RU" sz="3200" dirty="0"/>
        </a:p>
      </dgm:t>
    </dgm:pt>
    <dgm:pt modelId="{72E29C1C-68D4-4B10-ACB4-5F17FD2A13FC}" type="parTrans" cxnId="{45FD1823-6712-45C2-85A8-858D5BBEEDE8}">
      <dgm:prSet/>
      <dgm:spPr/>
      <dgm:t>
        <a:bodyPr/>
        <a:lstStyle/>
        <a:p>
          <a:endParaRPr lang="ru-RU"/>
        </a:p>
      </dgm:t>
    </dgm:pt>
    <dgm:pt modelId="{29585179-C060-41B4-A595-7290F2DBA0EF}" type="sibTrans" cxnId="{45FD1823-6712-45C2-85A8-858D5BBEEDE8}">
      <dgm:prSet/>
      <dgm:spPr/>
      <dgm:t>
        <a:bodyPr/>
        <a:lstStyle/>
        <a:p>
          <a:endParaRPr lang="ru-RU"/>
        </a:p>
      </dgm:t>
    </dgm:pt>
    <dgm:pt modelId="{B857C661-06C9-4657-A079-2490D4360BE9}">
      <dgm:prSet phldrT="[Текст]"/>
      <dgm:spPr/>
      <dgm:t>
        <a:bodyPr/>
        <a:lstStyle/>
        <a:p>
          <a:r>
            <a:rPr lang="ru-RU" dirty="0" smtClean="0"/>
            <a:t>2,8</a:t>
          </a:r>
          <a:endParaRPr lang="ru-RU" dirty="0"/>
        </a:p>
      </dgm:t>
    </dgm:pt>
    <dgm:pt modelId="{5CC1486F-CCA2-4555-9465-8802E13B6B37}" type="parTrans" cxnId="{7D91A21E-4919-4A4E-B173-8E3166B41620}">
      <dgm:prSet/>
      <dgm:spPr/>
      <dgm:t>
        <a:bodyPr/>
        <a:lstStyle/>
        <a:p>
          <a:endParaRPr lang="ru-RU"/>
        </a:p>
      </dgm:t>
    </dgm:pt>
    <dgm:pt modelId="{05656BBF-473D-4677-AE48-CD4C41B3AA24}" type="sibTrans" cxnId="{7D91A21E-4919-4A4E-B173-8E3166B41620}">
      <dgm:prSet/>
      <dgm:spPr/>
      <dgm:t>
        <a:bodyPr/>
        <a:lstStyle/>
        <a:p>
          <a:endParaRPr lang="ru-RU"/>
        </a:p>
      </dgm:t>
    </dgm:pt>
    <dgm:pt modelId="{84D7167A-2C73-4815-9CD9-E820A33F742F}">
      <dgm:prSet phldrT="[Текст]" custT="1"/>
      <dgm:spPr/>
      <dgm:t>
        <a:bodyPr/>
        <a:lstStyle/>
        <a:p>
          <a:r>
            <a:rPr lang="ru-RU" sz="3200" dirty="0" smtClean="0"/>
            <a:t>Госпиталь</a:t>
          </a:r>
          <a:endParaRPr lang="ru-RU" sz="3200" dirty="0"/>
        </a:p>
      </dgm:t>
    </dgm:pt>
    <dgm:pt modelId="{B9BC0AB7-3843-43F9-A0FA-F8BABD9A3C2A}" type="parTrans" cxnId="{1FC4EC92-2D99-460A-ADFD-CDC058478459}">
      <dgm:prSet/>
      <dgm:spPr/>
      <dgm:t>
        <a:bodyPr/>
        <a:lstStyle/>
        <a:p>
          <a:endParaRPr lang="ru-RU"/>
        </a:p>
      </dgm:t>
    </dgm:pt>
    <dgm:pt modelId="{59A8F764-EE72-4D69-9023-A61E6D561B95}" type="sibTrans" cxnId="{1FC4EC92-2D99-460A-ADFD-CDC058478459}">
      <dgm:prSet/>
      <dgm:spPr/>
      <dgm:t>
        <a:bodyPr/>
        <a:lstStyle/>
        <a:p>
          <a:endParaRPr lang="ru-RU"/>
        </a:p>
      </dgm:t>
    </dgm:pt>
    <dgm:pt modelId="{5E1337DC-EB5D-41D1-9699-89E286E04ED2}" type="pres">
      <dgm:prSet presAssocID="{3F1E2174-DA4C-40D0-A11D-822F441B4C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91D22D-E087-4436-993F-9BDB68558072}" type="pres">
      <dgm:prSet presAssocID="{10509260-477B-4DCD-A7BF-F1B81D398E56}" presName="linNode" presStyleCnt="0"/>
      <dgm:spPr/>
      <dgm:t>
        <a:bodyPr/>
        <a:lstStyle/>
        <a:p>
          <a:endParaRPr lang="ru-RU"/>
        </a:p>
      </dgm:t>
    </dgm:pt>
    <dgm:pt modelId="{CC573BA0-4A70-4712-B27B-60191B295E39}" type="pres">
      <dgm:prSet presAssocID="{10509260-477B-4DCD-A7BF-F1B81D398E5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7C353-0EC0-428E-AC0C-1FE828DE9D82}" type="pres">
      <dgm:prSet presAssocID="{10509260-477B-4DCD-A7BF-F1B81D398E56}" presName="childShp" presStyleLbl="bgAccFollowNode1" presStyleIdx="0" presStyleCnt="2" custScaleX="122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FB628-C576-442A-A76E-9621D5FB8AB6}" type="pres">
      <dgm:prSet presAssocID="{69F1D368-D237-4498-B040-E17463391CA6}" presName="spacing" presStyleCnt="0"/>
      <dgm:spPr/>
      <dgm:t>
        <a:bodyPr/>
        <a:lstStyle/>
        <a:p>
          <a:endParaRPr lang="ru-RU"/>
        </a:p>
      </dgm:t>
    </dgm:pt>
    <dgm:pt modelId="{7A06A3F3-AD3E-4EC7-A92E-03AF09D7B25B}" type="pres">
      <dgm:prSet presAssocID="{B857C661-06C9-4657-A079-2490D4360BE9}" presName="linNode" presStyleCnt="0"/>
      <dgm:spPr/>
      <dgm:t>
        <a:bodyPr/>
        <a:lstStyle/>
        <a:p>
          <a:endParaRPr lang="ru-RU"/>
        </a:p>
      </dgm:t>
    </dgm:pt>
    <dgm:pt modelId="{12F3CFCA-B4CD-470C-A706-AB36E9ABB484}" type="pres">
      <dgm:prSet presAssocID="{B857C661-06C9-4657-A079-2490D4360BE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7DC44-C13E-4508-BFCC-EE0EF020E6A9}" type="pres">
      <dgm:prSet presAssocID="{B857C661-06C9-4657-A079-2490D4360BE9}" presName="childShp" presStyleLbl="bgAccFollowNode1" presStyleIdx="1" presStyleCnt="2" custScaleX="122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DCF021-7972-42F4-A9E2-16D5827784EC}" type="presOf" srcId="{ADEE0BD0-5FC0-4DC5-94D8-529C59EC50A0}" destId="{12B7C353-0EC0-428E-AC0C-1FE828DE9D82}" srcOrd="0" destOrd="0" presId="urn:microsoft.com/office/officeart/2005/8/layout/vList6"/>
    <dgm:cxn modelId="{1FC4EC92-2D99-460A-ADFD-CDC058478459}" srcId="{B857C661-06C9-4657-A079-2490D4360BE9}" destId="{84D7167A-2C73-4815-9CD9-E820A33F742F}" srcOrd="0" destOrd="0" parTransId="{B9BC0AB7-3843-43F9-A0FA-F8BABD9A3C2A}" sibTransId="{59A8F764-EE72-4D69-9023-A61E6D561B95}"/>
    <dgm:cxn modelId="{364E0FC3-BD33-4D64-BD6C-FCCC1A1E9294}" type="presOf" srcId="{B857C661-06C9-4657-A079-2490D4360BE9}" destId="{12F3CFCA-B4CD-470C-A706-AB36E9ABB484}" srcOrd="0" destOrd="0" presId="urn:microsoft.com/office/officeart/2005/8/layout/vList6"/>
    <dgm:cxn modelId="{A481E3B4-DDC1-4428-86B4-BBB8831AD7D0}" type="presOf" srcId="{10509260-477B-4DCD-A7BF-F1B81D398E56}" destId="{CC573BA0-4A70-4712-B27B-60191B295E39}" srcOrd="0" destOrd="0" presId="urn:microsoft.com/office/officeart/2005/8/layout/vList6"/>
    <dgm:cxn modelId="{8C5C3C0A-9100-413A-911C-776DBB479B65}" srcId="{3F1E2174-DA4C-40D0-A11D-822F441B4C8A}" destId="{10509260-477B-4DCD-A7BF-F1B81D398E56}" srcOrd="0" destOrd="0" parTransId="{E1280AFC-6FF7-4F33-B3D5-0CC7579F5BE0}" sibTransId="{69F1D368-D237-4498-B040-E17463391CA6}"/>
    <dgm:cxn modelId="{45FD1823-6712-45C2-85A8-858D5BBEEDE8}" srcId="{10509260-477B-4DCD-A7BF-F1B81D398E56}" destId="{ADEE0BD0-5FC0-4DC5-94D8-529C59EC50A0}" srcOrd="0" destOrd="0" parTransId="{72E29C1C-68D4-4B10-ACB4-5F17FD2A13FC}" sibTransId="{29585179-C060-41B4-A595-7290F2DBA0EF}"/>
    <dgm:cxn modelId="{0ED2697C-8015-43CF-A3E9-69AFA2DA5A30}" type="presOf" srcId="{3F1E2174-DA4C-40D0-A11D-822F441B4C8A}" destId="{5E1337DC-EB5D-41D1-9699-89E286E04ED2}" srcOrd="0" destOrd="0" presId="urn:microsoft.com/office/officeart/2005/8/layout/vList6"/>
    <dgm:cxn modelId="{9040CC1A-6EED-4151-859A-5C8F3AE6E9C8}" type="presOf" srcId="{84D7167A-2C73-4815-9CD9-E820A33F742F}" destId="{8477DC44-C13E-4508-BFCC-EE0EF020E6A9}" srcOrd="0" destOrd="0" presId="urn:microsoft.com/office/officeart/2005/8/layout/vList6"/>
    <dgm:cxn modelId="{7D91A21E-4919-4A4E-B173-8E3166B41620}" srcId="{3F1E2174-DA4C-40D0-A11D-822F441B4C8A}" destId="{B857C661-06C9-4657-A079-2490D4360BE9}" srcOrd="1" destOrd="0" parTransId="{5CC1486F-CCA2-4555-9465-8802E13B6B37}" sibTransId="{05656BBF-473D-4677-AE48-CD4C41B3AA24}"/>
    <dgm:cxn modelId="{5E244DD5-FB2B-4A11-B91D-0D4B539DC96C}" type="presParOf" srcId="{5E1337DC-EB5D-41D1-9699-89E286E04ED2}" destId="{2091D22D-E087-4436-993F-9BDB68558072}" srcOrd="0" destOrd="0" presId="urn:microsoft.com/office/officeart/2005/8/layout/vList6"/>
    <dgm:cxn modelId="{2A505A05-BF74-494D-B659-7600BE418FD2}" type="presParOf" srcId="{2091D22D-E087-4436-993F-9BDB68558072}" destId="{CC573BA0-4A70-4712-B27B-60191B295E39}" srcOrd="0" destOrd="0" presId="urn:microsoft.com/office/officeart/2005/8/layout/vList6"/>
    <dgm:cxn modelId="{F93E5764-B21D-4F81-AF0D-57CE4993EF5E}" type="presParOf" srcId="{2091D22D-E087-4436-993F-9BDB68558072}" destId="{12B7C353-0EC0-428E-AC0C-1FE828DE9D82}" srcOrd="1" destOrd="0" presId="urn:microsoft.com/office/officeart/2005/8/layout/vList6"/>
    <dgm:cxn modelId="{5E01DD5D-0A8C-483B-AB83-467AA66AAEBB}" type="presParOf" srcId="{5E1337DC-EB5D-41D1-9699-89E286E04ED2}" destId="{8DFFB628-C576-442A-A76E-9621D5FB8AB6}" srcOrd="1" destOrd="0" presId="urn:microsoft.com/office/officeart/2005/8/layout/vList6"/>
    <dgm:cxn modelId="{6021054C-677B-4206-92DA-7FAD3A87B4E0}" type="presParOf" srcId="{5E1337DC-EB5D-41D1-9699-89E286E04ED2}" destId="{7A06A3F3-AD3E-4EC7-A92E-03AF09D7B25B}" srcOrd="2" destOrd="0" presId="urn:microsoft.com/office/officeart/2005/8/layout/vList6"/>
    <dgm:cxn modelId="{B1C51815-624C-4986-B533-AA2F79A6C051}" type="presParOf" srcId="{7A06A3F3-AD3E-4EC7-A92E-03AF09D7B25B}" destId="{12F3CFCA-B4CD-470C-A706-AB36E9ABB484}" srcOrd="0" destOrd="0" presId="urn:microsoft.com/office/officeart/2005/8/layout/vList6"/>
    <dgm:cxn modelId="{413780D5-A196-4A1F-AD61-E672CB00BDB7}" type="presParOf" srcId="{7A06A3F3-AD3E-4EC7-A92E-03AF09D7B25B}" destId="{8477DC44-C13E-4508-BFCC-EE0EF020E6A9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428D77-8787-444B-8366-6727A48F9DA2}" type="datetimeFigureOut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BB3352-7B9F-41C2-BD34-EF1BDAA45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BB3352-7B9F-41C2-BD34-EF1BDAA45D0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380D-394D-4A0C-91C9-80D8B1653677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B3B54-20D9-45C9-96E6-778DA5D731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F11A-DC15-4967-8164-6CC46F96AF5F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0A237-0D7C-4073-B83D-37B5C6EFEE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0A5AC-D886-4602-AFAF-09DFCC8C7845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5B8-2577-4E6C-9B48-C2E56AC4D5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043C9-0F0C-41C3-A8F4-DEAA3FE5ED4F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3B8BB-D517-4632-9CC8-3DF3CCB2BF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57F29-A3DA-4939-B031-314F7719E40B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E6FB-BA3F-4CCD-AE09-42FF3DE2C1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6C851-1DAD-41BF-93AE-91F981A3CDD6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AAE6-0D3B-4B60-9D9C-2394A72844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0A0B4-BA55-4D1D-B42F-31F7DFA25ACF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C8FE-7840-4348-8631-0BD65A18BB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91B8-AC00-45EC-8611-1C48CD24A87F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6BAEA-E5D0-4BA6-8F87-F53BAE0202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8E460-869D-443B-8DD6-FD5BD09FE17E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DC8A-449D-4DBF-95A6-2E206FEF95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0CE0F-2022-4A9F-94C9-A735F8A93892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</a:t>
            </a:r>
            <a:r>
              <a:rPr lang="ru-RU" dirty="0" err="1" smtClean="0"/>
              <a:t>дослідження</a:t>
            </a:r>
            <a:r>
              <a:rPr lang="ru-RU" dirty="0" smtClean="0"/>
              <a:t> ринку "Фармстандарт", © </a:t>
            </a:r>
            <a:r>
              <a:rPr lang="ru-RU" dirty="0" err="1" smtClean="0"/>
              <a:t>Моріон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F371-BD06-445C-B651-033DA089AD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1E805-A626-4123-A0F6-C23C8962C1E7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B7E9-1485-4615-93DC-3C3CEDFA74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446186-E28B-4079-8562-E18350026772}" type="datetime1">
              <a:rPr lang="ru-RU"/>
              <a:pPr>
                <a:defRPr/>
              </a:pPr>
              <a:t>01.12.2009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88455C-540A-4D41-9FBE-DD24A83BBD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026" name="Рисунок 2" descr="Proxima_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2844" y="6317924"/>
            <a:ext cx="1643074" cy="36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37609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.gov.ua/" TargetMode="External"/><Relationship Id="rId2" Type="http://schemas.openxmlformats.org/officeDocument/2006/relationships/hyperlink" Target="http://www.ukrstat.gov.u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78595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Последствия регулирования фармацевтического рынка Украины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57290" y="5000636"/>
            <a:ext cx="6400800" cy="923916"/>
          </a:xfrm>
        </p:spPr>
        <p:txBody>
          <a:bodyPr/>
          <a:lstStyle/>
          <a:p>
            <a:pPr algn="r"/>
            <a:r>
              <a:rPr lang="ru-RU" sz="2400" dirty="0" smtClean="0"/>
              <a:t>Сергей Ищенко</a:t>
            </a:r>
            <a:br>
              <a:rPr lang="ru-RU" sz="2400" dirty="0" smtClean="0"/>
            </a:br>
            <a:r>
              <a:rPr lang="ru-RU" sz="2400" dirty="0" smtClean="0"/>
              <a:t>директор «</a:t>
            </a:r>
            <a:r>
              <a:rPr lang="en-US" sz="2400" dirty="0" err="1" smtClean="0"/>
              <a:t>Proxima</a:t>
            </a:r>
            <a:r>
              <a:rPr lang="en-US" sz="2400" dirty="0" smtClean="0"/>
              <a:t> Research</a:t>
            </a:r>
            <a:r>
              <a:rPr lang="ru-RU" sz="2400" dirty="0" smtClean="0"/>
              <a:t>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Прогноз развития розничного</a:t>
            </a:r>
            <a:r>
              <a:rPr lang="en-US" sz="3600" dirty="0" smtClean="0"/>
              <a:t> </a:t>
            </a:r>
            <a:r>
              <a:rPr lang="ru-RU" sz="3600" dirty="0" smtClean="0"/>
              <a:t>рынка Украины 2009 – 2010. Доллар</a:t>
            </a:r>
            <a:br>
              <a:rPr lang="ru-RU" sz="3600" dirty="0" smtClean="0"/>
            </a:br>
            <a:r>
              <a:rPr lang="ru-RU" sz="2000" dirty="0" smtClean="0"/>
              <a:t>Розничный рынок лекарственных средств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357686" y="1857364"/>
          <a:ext cx="4429156" cy="416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Морион.</a:t>
            </a:r>
            <a:br>
              <a:rPr lang="ru-RU" dirty="0" smtClean="0"/>
            </a:br>
            <a:r>
              <a:rPr lang="ru-RU" dirty="0" smtClean="0"/>
              <a:t>Экспертные выводы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00063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Прогноз итога 2009</a:t>
            </a:r>
            <a:endParaRPr lang="ru-RU" sz="2400" b="1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714348" y="3857628"/>
            <a:ext cx="3286148" cy="928694"/>
          </a:xfrm>
          <a:prstGeom prst="upArrow">
            <a:avLst>
              <a:gd name="adj1" fmla="val 52997"/>
              <a:gd name="adj2" fmla="val 544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786" y="2071678"/>
            <a:ext cx="3214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2</a:t>
            </a:r>
            <a:r>
              <a:rPr lang="ru-RU" sz="6000" b="1" dirty="0" smtClean="0"/>
              <a:t>,</a:t>
            </a:r>
            <a:r>
              <a:rPr lang="uk-UA" sz="6000" b="1" dirty="0" smtClean="0"/>
              <a:t>1</a:t>
            </a:r>
            <a:r>
              <a:rPr lang="en-US" sz="6000" b="1" dirty="0" smtClean="0"/>
              <a:t> </a:t>
            </a:r>
            <a:endParaRPr lang="ru-RU" sz="6000" b="1" dirty="0" smtClean="0"/>
          </a:p>
          <a:p>
            <a:pPr algn="ctr"/>
            <a:r>
              <a:rPr lang="ru-RU" sz="4000" b="1" dirty="0" smtClean="0"/>
              <a:t>млрд. </a:t>
            </a:r>
            <a:r>
              <a:rPr lang="en-US" sz="4000" b="1" dirty="0" smtClean="0"/>
              <a:t>USD</a:t>
            </a:r>
            <a:endParaRPr lang="ru-RU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57356" y="4000504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ЛС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/>
      <p:bldP spid="13" grpId="0" animBg="1"/>
      <p:bldP spid="14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Прогноз развития розничного</a:t>
            </a:r>
            <a:r>
              <a:rPr lang="en-US" sz="3600" dirty="0" smtClean="0"/>
              <a:t> </a:t>
            </a:r>
            <a:r>
              <a:rPr lang="ru-RU" sz="3600" dirty="0" smtClean="0"/>
              <a:t>рынка Украины 2009 – 2010. Гривна</a:t>
            </a:r>
            <a:br>
              <a:rPr lang="ru-RU" sz="3600" dirty="0" smtClean="0"/>
            </a:br>
            <a:r>
              <a:rPr lang="ru-RU" sz="2000" dirty="0" smtClean="0"/>
              <a:t>Розничный рынок лекарственных средств, изделий медицинского назначения, косметики, биологически активных добавок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357686" y="1857364"/>
          <a:ext cx="4429156" cy="416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Морион.</a:t>
            </a:r>
            <a:br>
              <a:rPr lang="ru-RU" dirty="0" smtClean="0"/>
            </a:br>
            <a:r>
              <a:rPr lang="ru-RU" dirty="0" smtClean="0"/>
              <a:t>Экспертные выводы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00063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Прогноз итога 2009</a:t>
            </a:r>
            <a:endParaRPr lang="ru-RU" sz="2400" b="1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714348" y="3857628"/>
            <a:ext cx="3286148" cy="928694"/>
          </a:xfrm>
          <a:prstGeom prst="upArrow">
            <a:avLst>
              <a:gd name="adj1" fmla="val 52997"/>
              <a:gd name="adj2" fmla="val 54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786" y="2071678"/>
            <a:ext cx="3214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20</a:t>
            </a:r>
            <a:r>
              <a:rPr lang="ru-RU" sz="6000" b="1" dirty="0" smtClean="0"/>
              <a:t>,5</a:t>
            </a:r>
            <a:r>
              <a:rPr lang="en-US" sz="6000" b="1" dirty="0" smtClean="0"/>
              <a:t> </a:t>
            </a:r>
            <a:endParaRPr lang="ru-RU" sz="6000" b="1" dirty="0" smtClean="0"/>
          </a:p>
          <a:p>
            <a:pPr algn="ctr"/>
            <a:r>
              <a:rPr lang="ru-RU" sz="4000" b="1" dirty="0" smtClean="0"/>
              <a:t>млрд. </a:t>
            </a:r>
            <a:r>
              <a:rPr lang="ru-RU" sz="4000" b="1" dirty="0" err="1" smtClean="0"/>
              <a:t>грн</a:t>
            </a:r>
            <a:endParaRPr lang="ru-RU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00166" y="4000504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ЛС, ИМН, К, </a:t>
            </a:r>
            <a:r>
              <a:rPr lang="uk-UA" sz="2400" b="1" dirty="0" err="1" smtClean="0">
                <a:solidFill>
                  <a:schemeClr val="bg1"/>
                </a:solidFill>
              </a:rPr>
              <a:t>БАД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/>
      <p:bldP spid="13" grpId="0" animBg="1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Прогноз развития розничного</a:t>
            </a:r>
            <a:r>
              <a:rPr lang="en-US" sz="3600" dirty="0" smtClean="0"/>
              <a:t> </a:t>
            </a:r>
            <a:r>
              <a:rPr lang="ru-RU" sz="3600" dirty="0" smtClean="0"/>
              <a:t>рынка Украины 2009 – 2010. Доллар</a:t>
            </a:r>
            <a:br>
              <a:rPr lang="ru-RU" sz="3600" dirty="0" smtClean="0"/>
            </a:br>
            <a:r>
              <a:rPr lang="ru-RU" sz="2000" dirty="0" smtClean="0"/>
              <a:t>Розничный рынок лекарственных средств, изделий медицинского назначения, косметики, биологически активных добавок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357686" y="1857364"/>
          <a:ext cx="4429156" cy="416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Морион.</a:t>
            </a:r>
            <a:br>
              <a:rPr lang="ru-RU" dirty="0" smtClean="0"/>
            </a:br>
            <a:r>
              <a:rPr lang="ru-RU" dirty="0" smtClean="0"/>
              <a:t>Экспертные выводы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00063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Прогноз итога 2009</a:t>
            </a:r>
            <a:endParaRPr lang="ru-RU" sz="2400" b="1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714348" y="3857628"/>
            <a:ext cx="3286148" cy="928694"/>
          </a:xfrm>
          <a:prstGeom prst="upArrow">
            <a:avLst>
              <a:gd name="adj1" fmla="val 52997"/>
              <a:gd name="adj2" fmla="val 54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786" y="2071678"/>
            <a:ext cx="3214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2</a:t>
            </a:r>
            <a:r>
              <a:rPr lang="ru-RU" sz="6000" b="1" dirty="0" smtClean="0"/>
              <a:t>,</a:t>
            </a:r>
            <a:r>
              <a:rPr lang="en-US" sz="6000" b="1" dirty="0" smtClean="0"/>
              <a:t>6 </a:t>
            </a:r>
            <a:endParaRPr lang="ru-RU" sz="6000" b="1" dirty="0" smtClean="0"/>
          </a:p>
          <a:p>
            <a:pPr algn="ctr"/>
            <a:r>
              <a:rPr lang="ru-RU" sz="4000" b="1" dirty="0" smtClean="0"/>
              <a:t>млрд. </a:t>
            </a:r>
            <a:r>
              <a:rPr lang="en-US" sz="4000" b="1" dirty="0" smtClean="0"/>
              <a:t>USD</a:t>
            </a:r>
            <a:endParaRPr lang="ru-RU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00166" y="4000504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ЛС, ИМН, К, </a:t>
            </a:r>
            <a:r>
              <a:rPr lang="uk-UA" sz="2400" b="1" dirty="0" err="1" smtClean="0">
                <a:solidFill>
                  <a:schemeClr val="bg1"/>
                </a:solidFill>
              </a:rPr>
              <a:t>БАД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/>
      <p:bldP spid="13" grpId="0" animBg="1"/>
      <p:bldP spid="14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дослідження ринку "Фармстандарт", © Моріон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500174"/>
            <a:ext cx="79296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Р</a:t>
            </a:r>
            <a:r>
              <a:rPr lang="ru-RU" sz="4400" b="1" dirty="0" err="1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ынок</a:t>
            </a:r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 розничной реализации лекарственных средств</a:t>
            </a:r>
            <a:b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</a:br>
            <a:endParaRPr lang="ru-RU" sz="4400" b="1" dirty="0" smtClean="0">
              <a:solidFill>
                <a:srgbClr val="37609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Ценовые показатели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Рыночные конкурентные механизмы удешевляют лекарственные средства при прогнозируемом валютном курсе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AAE6-0D3B-4B60-9D9C-2394A728446B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graphicFrame>
        <p:nvGraphicFramePr>
          <p:cNvPr id="11" name="Содержимое 11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5820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7554" y="6357958"/>
            <a:ext cx="4214842" cy="365125"/>
          </a:xfrm>
        </p:spPr>
        <p:txBody>
          <a:bodyPr/>
          <a:lstStyle/>
          <a:p>
            <a:pPr algn="l">
              <a:defRPr/>
            </a:pPr>
            <a:r>
              <a:rPr lang="ru-RU" dirty="0" smtClean="0"/>
              <a:t>Система исследования ринка "Фармстандарт", © Морион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uk-UA" dirty="0" smtClean="0"/>
              <a:t> </a:t>
            </a:r>
            <a:r>
              <a:rPr lang="uk-UA" dirty="0" err="1" smtClean="0"/>
              <a:t>Национальный</a:t>
            </a:r>
            <a:r>
              <a:rPr lang="uk-UA" dirty="0" smtClean="0"/>
              <a:t> банк </a:t>
            </a:r>
            <a:r>
              <a:rPr lang="uk-UA" dirty="0" err="1" smtClean="0"/>
              <a:t>Украины</a:t>
            </a:r>
            <a:r>
              <a:rPr lang="uk-UA" dirty="0" smtClean="0"/>
              <a:t>  </a:t>
            </a:r>
            <a:r>
              <a:rPr lang="en-US" dirty="0" smtClean="0"/>
              <a:t>www.bank.gov.ua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sz="2800" dirty="0" smtClean="0"/>
              <a:t>Мифы о значительном подорожании лекарственных средств в Украине в 2009 году </a:t>
            </a:r>
            <a:br>
              <a:rPr lang="ru-RU" sz="2800" dirty="0" smtClean="0"/>
            </a:br>
            <a:r>
              <a:rPr lang="ru-RU" sz="2800" dirty="0" smtClean="0"/>
              <a:t>Что было в июле 2008 года?</a:t>
            </a:r>
            <a:br>
              <a:rPr lang="ru-RU" sz="2800" dirty="0" smtClean="0"/>
            </a:br>
            <a:r>
              <a:rPr lang="ru-RU" sz="2000" dirty="0" smtClean="0"/>
              <a:t>Динамика средневзвешенной розничной стоимости 1 упаковки ЛС</a:t>
            </a:r>
            <a:endParaRPr lang="ru-RU" sz="2800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</p:nvPr>
        </p:nvGraphicFramePr>
        <p:xfrm>
          <a:off x="428596" y="1831995"/>
          <a:ext cx="406720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4648200" y="1831995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AAE6-0D3B-4B60-9D9C-2394A728446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/>
              <a:t>В </a:t>
            </a:r>
            <a:r>
              <a:rPr lang="uk-UA" sz="2400" dirty="0" err="1" smtClean="0"/>
              <a:t>условиях</a:t>
            </a:r>
            <a:r>
              <a:rPr lang="uk-UA" sz="2400" dirty="0" smtClean="0"/>
              <a:t> </a:t>
            </a:r>
            <a:r>
              <a:rPr lang="uk-UA" sz="2400" dirty="0" err="1" smtClean="0"/>
              <a:t>финансового</a:t>
            </a:r>
            <a:r>
              <a:rPr lang="uk-UA" sz="2400" dirty="0" smtClean="0"/>
              <a:t> </a:t>
            </a:r>
            <a:r>
              <a:rPr lang="uk-UA" sz="2400" dirty="0" err="1" smtClean="0"/>
              <a:t>кризиса</a:t>
            </a:r>
            <a:r>
              <a:rPr lang="uk-UA" sz="2400" dirty="0" smtClean="0"/>
              <a:t> и </a:t>
            </a:r>
            <a:r>
              <a:rPr lang="uk-UA" sz="2400" dirty="0" err="1" smtClean="0"/>
              <a:t>ограниченного</a:t>
            </a:r>
            <a:r>
              <a:rPr lang="uk-UA" sz="2400" dirty="0" smtClean="0"/>
              <a:t> </a:t>
            </a:r>
            <a:r>
              <a:rPr lang="uk-UA" sz="2400" dirty="0" err="1" smtClean="0"/>
              <a:t>потребительского</a:t>
            </a:r>
            <a:r>
              <a:rPr lang="uk-UA" sz="2400" dirty="0" smtClean="0"/>
              <a:t> </a:t>
            </a:r>
            <a:r>
              <a:rPr lang="uk-UA" sz="2400" dirty="0" err="1" smtClean="0"/>
              <a:t>спроса</a:t>
            </a:r>
            <a:r>
              <a:rPr lang="uk-UA" sz="2400" dirty="0" smtClean="0"/>
              <a:t> </a:t>
            </a:r>
            <a:r>
              <a:rPr lang="uk-UA" sz="2400" dirty="0" err="1" smtClean="0"/>
              <a:t>аптечные</a:t>
            </a:r>
            <a:r>
              <a:rPr lang="uk-UA" sz="2400" dirty="0" smtClean="0"/>
              <a:t> </a:t>
            </a:r>
            <a:r>
              <a:rPr lang="uk-UA" sz="2400" dirty="0" err="1" smtClean="0"/>
              <a:t>учреждения</a:t>
            </a:r>
            <a:r>
              <a:rPr lang="uk-UA" sz="2400" dirty="0" smtClean="0"/>
              <a:t> не </a:t>
            </a:r>
            <a:r>
              <a:rPr lang="uk-UA" sz="2400" dirty="0" err="1" smtClean="0"/>
              <a:t>имеют</a:t>
            </a:r>
            <a:r>
              <a:rPr lang="uk-UA" sz="2400" dirty="0" smtClean="0"/>
              <a:t> </a:t>
            </a:r>
            <a:r>
              <a:rPr lang="uk-UA" sz="2400" dirty="0" err="1" smtClean="0"/>
              <a:t>возможности</a:t>
            </a:r>
            <a:r>
              <a:rPr lang="uk-UA" sz="2400" dirty="0" smtClean="0"/>
              <a:t> </a:t>
            </a:r>
            <a:r>
              <a:rPr lang="uk-UA" sz="2400" dirty="0" err="1" smtClean="0"/>
              <a:t>повышать</a:t>
            </a:r>
            <a:r>
              <a:rPr lang="uk-UA" sz="2400" dirty="0" smtClean="0"/>
              <a:t> </a:t>
            </a:r>
            <a:r>
              <a:rPr lang="uk-UA" sz="2400" dirty="0" err="1" smtClean="0"/>
              <a:t>розничные</a:t>
            </a:r>
            <a:r>
              <a:rPr lang="uk-UA" sz="2400" dirty="0" smtClean="0"/>
              <a:t> </a:t>
            </a:r>
            <a:r>
              <a:rPr lang="uk-UA" sz="2400" dirty="0" err="1" smtClean="0"/>
              <a:t>наценки</a:t>
            </a:r>
            <a:r>
              <a:rPr lang="uk-UA" sz="2400" dirty="0" smtClean="0"/>
              <a:t> </a:t>
            </a:r>
            <a:br>
              <a:rPr lang="uk-UA" sz="2400" dirty="0" smtClean="0"/>
            </a:br>
            <a:r>
              <a:rPr lang="uk-UA" sz="2400" dirty="0" err="1" smtClean="0"/>
              <a:t>Они</a:t>
            </a:r>
            <a:r>
              <a:rPr lang="uk-UA" sz="2400" dirty="0" smtClean="0"/>
              <a:t> </a:t>
            </a:r>
            <a:r>
              <a:rPr lang="uk-UA" sz="2400" dirty="0" err="1" smtClean="0"/>
              <a:t>их</a:t>
            </a:r>
            <a:r>
              <a:rPr lang="uk-UA" sz="2400" dirty="0" smtClean="0"/>
              <a:t> </a:t>
            </a:r>
            <a:r>
              <a:rPr lang="uk-UA" sz="2400" dirty="0" err="1" smtClean="0"/>
              <a:t>понижают</a:t>
            </a:r>
            <a:r>
              <a:rPr lang="uk-UA" sz="2400" dirty="0" smtClean="0"/>
              <a:t>. </a:t>
            </a:r>
            <a:br>
              <a:rPr lang="uk-UA" sz="2400" dirty="0" smtClean="0"/>
            </a:br>
            <a:r>
              <a:rPr lang="uk-UA" sz="1800" dirty="0" err="1" smtClean="0"/>
              <a:t>Динамика</a:t>
            </a:r>
            <a:r>
              <a:rPr lang="uk-UA" sz="1800" dirty="0" smtClean="0"/>
              <a:t> </a:t>
            </a:r>
            <a:r>
              <a:rPr lang="uk-UA" sz="1800" dirty="0" err="1" smtClean="0"/>
              <a:t>аптечной</a:t>
            </a:r>
            <a:r>
              <a:rPr lang="uk-UA" sz="1800" dirty="0" smtClean="0"/>
              <a:t> </a:t>
            </a:r>
            <a:r>
              <a:rPr lang="uk-UA" sz="1800" dirty="0" err="1" smtClean="0"/>
              <a:t>наценки</a:t>
            </a:r>
            <a:r>
              <a:rPr lang="uk-UA" sz="1800" dirty="0" smtClean="0"/>
              <a:t> </a:t>
            </a:r>
            <a:r>
              <a:rPr lang="ru-RU" sz="1800" dirty="0" smtClean="0"/>
              <a:t>в 2009 году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44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Объемы розничной реализации ЛС и ИМН подпадающие под регулирование наценки согласно Постановлению КМУ №333 от 25.03.09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425767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4714876" y="1571612"/>
          <a:ext cx="425767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5857892"/>
            <a:ext cx="5643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 с учетом ЛС с ценой производителя до 12 </a:t>
            </a:r>
            <a:r>
              <a:rPr lang="ru-RU" sz="1200" i="1" dirty="0" err="1" smtClean="0"/>
              <a:t>грн</a:t>
            </a:r>
            <a:r>
              <a:rPr lang="ru-RU" sz="1200" i="1" dirty="0" smtClean="0"/>
              <a:t> 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214414" y="4143380"/>
            <a:ext cx="4071966" cy="92869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alpha val="68000"/>
                </a:srgbClr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2571744"/>
          <a:ext cx="5214974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Динамика средневзвешенной аптечной наценки на ЛС и ИМН подпадающие под государственное регулирование наценки согласно Постановлению КМУ №333 от 25.03.09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5929330"/>
            <a:ext cx="5643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 с учетом ЛС с ценой производителя до 12 </a:t>
            </a:r>
            <a:r>
              <a:rPr lang="ru-RU" sz="1200" i="1" dirty="0" err="1" smtClean="0"/>
              <a:t>грн</a:t>
            </a:r>
            <a:r>
              <a:rPr lang="ru-RU" sz="1200" i="1" dirty="0" smtClean="0"/>
              <a:t> </a:t>
            </a:r>
            <a:endParaRPr lang="ru-RU" sz="1200" i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643306" y="2714620"/>
            <a:ext cx="57150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928926" y="1785926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Постановление КМУ №333 от 25.03.09*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29124" y="385762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25%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5429256" y="2214554"/>
          <a:ext cx="3500462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286512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в объеме розничных продаж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215206" y="435769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14%</a:t>
            </a:r>
            <a:endParaRPr lang="ru-RU" sz="2800" b="1" dirty="0">
              <a:solidFill>
                <a:srgbClr val="0070C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15206" y="250030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86%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Graphic spid="13" grpId="0">
        <p:bldAsOne/>
      </p:bldGraphic>
      <p:bldP spid="12" grpId="0"/>
      <p:bldP spid="14" grpId="0" animBg="1"/>
      <p:bldP spid="15" grpId="0"/>
      <p:bldP spid="21" grpId="0"/>
      <p:bldGraphic spid="23" grpId="0">
        <p:bldAsOne/>
      </p:bldGraphic>
      <p:bldP spid="24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142976" y="4286256"/>
            <a:ext cx="4071966" cy="71438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alpha val="68000"/>
                </a:srgbClr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2571744"/>
          <a:ext cx="5214974" cy="3286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ru-RU" sz="2400" dirty="0" smtClean="0"/>
              <a:t>Динамика средневзвешенной аптечной наценки на ЛС и ИМН подпадающие под государственное регулирование наценки согласно Постановлению КМУ №333 от 25.03.09 отечественного производства с ценой производителя ниже 12 </a:t>
            </a:r>
            <a:r>
              <a:rPr lang="ru-RU" sz="2400" dirty="0" err="1" smtClean="0"/>
              <a:t>грн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571868" y="2714620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857488" y="1714488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Постановление КМУ №333 от 25.03.09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28926" y="3929066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25%</a:t>
            </a:r>
            <a:endParaRPr lang="ru-RU" sz="32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5429256" y="2571744"/>
          <a:ext cx="3500462" cy="428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00760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в объеме розничных продаж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215206" y="442913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4%</a:t>
            </a:r>
            <a:endParaRPr lang="ru-RU" sz="2800" b="1" dirty="0">
              <a:solidFill>
                <a:srgbClr val="0070C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15206" y="285749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96%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Graphic spid="13" grpId="1">
        <p:bldAsOne/>
      </p:bldGraphic>
      <p:bldP spid="14" grpId="0" animBg="1"/>
      <p:bldP spid="15" grpId="0"/>
      <p:bldP spid="21" grpId="0"/>
      <p:bldGraphic spid="11" grpId="0">
        <p:bldAsOne/>
      </p:bldGraphic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дослідження ринку "Фармстандарт", © Моріон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500174"/>
            <a:ext cx="79296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Р</a:t>
            </a:r>
            <a:r>
              <a:rPr lang="ru-RU" sz="4400" b="1" dirty="0" err="1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ынок</a:t>
            </a:r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 розничной реализации лекарственных средств</a:t>
            </a:r>
            <a:b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</a:br>
            <a:endParaRPr lang="ru-RU" sz="4400" b="1" dirty="0" smtClean="0">
              <a:solidFill>
                <a:srgbClr val="37609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Объемы продаж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500174"/>
            <a:ext cx="79296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Р</a:t>
            </a:r>
            <a:r>
              <a:rPr lang="ru-RU" sz="4400" b="1" dirty="0" err="1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ынок</a:t>
            </a:r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 розничной реализации лекарственных средств</a:t>
            </a:r>
            <a:b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</a:br>
            <a:endParaRPr lang="ru-RU" sz="4400" b="1" dirty="0" smtClean="0">
              <a:solidFill>
                <a:srgbClr val="37609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4400" b="1" dirty="0" err="1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Промоционная</a:t>
            </a:r>
            <a:r>
              <a:rPr lang="ru-RU" sz="4400" b="1" dirty="0" smtClean="0">
                <a:solidFill>
                  <a:srgbClr val="376092"/>
                </a:solidFill>
                <a:latin typeface="+mj-lt"/>
                <a:ea typeface="+mj-ea"/>
                <a:cs typeface="+mj-cs"/>
              </a:rPr>
              <a:t> активность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/>
              <a:t>Промоционная</a:t>
            </a:r>
            <a:r>
              <a:rPr lang="ru-RU" sz="2800" dirty="0" smtClean="0"/>
              <a:t> активность направленная на потребителей фармацевтической продукции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GFK-</a:t>
            </a:r>
            <a:r>
              <a:rPr lang="uk-UA" dirty="0" err="1" smtClean="0"/>
              <a:t>Украина</a:t>
            </a:r>
            <a:r>
              <a:rPr lang="uk-UA" dirty="0" smtClean="0"/>
              <a:t>, </a:t>
            </a:r>
            <a:r>
              <a:rPr lang="uk-UA" dirty="0" err="1" smtClean="0"/>
              <a:t>Миниторинг</a:t>
            </a:r>
            <a:r>
              <a:rPr lang="uk-UA" dirty="0" smtClean="0"/>
              <a:t> СМИ </a:t>
            </a:r>
            <a:r>
              <a:rPr lang="uk-UA" dirty="0" err="1" smtClean="0"/>
              <a:t>Украина</a:t>
            </a:r>
            <a:r>
              <a:rPr lang="uk-UA" dirty="0" smtClean="0"/>
              <a:t>, </a:t>
            </a:r>
            <a:r>
              <a:rPr lang="en-US" dirty="0" smtClean="0"/>
              <a:t>www.rada.gov.ua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14282" y="1643050"/>
          <a:ext cx="557216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00100" y="4929198"/>
          <a:ext cx="3714776" cy="11353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92433"/>
                <a:gridCol w="182234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Млн.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USD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err="1" smtClean="0"/>
                        <a:t>Янв</a:t>
                      </a:r>
                      <a:r>
                        <a:rPr lang="ru-RU" sz="1800" b="1" u="none" strike="noStrike" baseline="0" dirty="0" smtClean="0"/>
                        <a:t> – </a:t>
                      </a:r>
                      <a:r>
                        <a:rPr lang="ru-RU" sz="1800" b="1" u="none" strike="noStrike" baseline="0" dirty="0" err="1" smtClean="0"/>
                        <a:t>окт</a:t>
                      </a:r>
                      <a:r>
                        <a:rPr lang="ru-RU" sz="1800" b="1" u="none" strike="noStrike" baseline="0" dirty="0" smtClean="0"/>
                        <a:t> </a:t>
                      </a:r>
                      <a:r>
                        <a:rPr lang="ru-RU" sz="1800" b="1" u="none" strike="noStrike" dirty="0" smtClean="0"/>
                        <a:t>2009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/>
                        <a:t>Пресса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6,6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/>
                        <a:t>Радио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3,7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/>
                        <a:t>ТВ, </a:t>
                      </a:r>
                      <a:r>
                        <a:rPr lang="ru-RU" sz="1800" u="none" strike="noStrike" dirty="0"/>
                        <a:t>города </a:t>
                      </a:r>
                      <a:r>
                        <a:rPr lang="ru-RU" sz="1800" u="none" strike="noStrike" dirty="0" smtClean="0"/>
                        <a:t>50+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113,7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143636" y="1714488"/>
          <a:ext cx="2786082" cy="464143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14446"/>
                <a:gridCol w="1571636"/>
              </a:tblGrid>
              <a:tr h="701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/>
                        <a:t>№ и дата </a:t>
                      </a:r>
                      <a:r>
                        <a:rPr lang="ru-RU" sz="1600" b="1" u="none" strike="noStrike" dirty="0" err="1" smtClean="0"/>
                        <a:t>законо-проекта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/>
                        <a:t>Суть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25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/>
                        <a:t>4708 от 24.06.2009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714" marR="8714" marT="87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/>
                        <a:t>Предупреждение о самолечении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/>
                </a:tc>
              </a:tr>
              <a:tr h="615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/>
                        <a:t>4772 от 06.07.2009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714" marR="8714" marT="87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/>
                        <a:t>Согласование содержания рекламы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/>
                </a:tc>
              </a:tr>
              <a:tr h="1148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5339 от 12.11.2009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714" marR="8714" marT="87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/>
                        <a:t>Запрет распространения информации о лекарственных средств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/>
                </a:tc>
              </a:tr>
              <a:tr h="10329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/>
                        <a:t>5339-1 от 23.11.2009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714" marR="8714" marT="87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/>
                        <a:t>Запрет рекламы лекарственных средств, кроме </a:t>
                      </a:r>
                      <a:r>
                        <a:rPr lang="ru-RU" sz="1400" u="none" strike="noStrike" dirty="0" err="1" smtClean="0"/>
                        <a:t>специализи-рованной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/>
                </a:tc>
              </a:tr>
              <a:tr h="4127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/>
                        <a:t>5339-2 от 30.11.2009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8714" marR="8714" marT="871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…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14" marR="8714" marT="8714" marB="0" anchor="ctr"/>
                </a:tc>
              </a:tr>
            </a:tbl>
          </a:graphicData>
        </a:graphic>
      </p:graphicFrame>
      <p:sp>
        <p:nvSpPr>
          <p:cNvPr id="17" name="Стрелка влево 16"/>
          <p:cNvSpPr/>
          <p:nvPr/>
        </p:nvSpPr>
        <p:spPr>
          <a:xfrm>
            <a:off x="4643438" y="1571612"/>
            <a:ext cx="1500198" cy="4786346"/>
          </a:xfrm>
          <a:prstGeom prst="leftArrow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33478" y="373889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Регуляция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7" grpId="0" animBg="1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ТВ </a:t>
            </a:r>
            <a:r>
              <a:rPr lang="ru-RU" sz="2800" dirty="0" smtClean="0"/>
              <a:t>промоция. Уровень контакта со зрителем не меняется не смотря на снижение стоимости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GFK-</a:t>
            </a:r>
            <a:r>
              <a:rPr lang="uk-UA" dirty="0" err="1" smtClean="0"/>
              <a:t>Украина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-285784" y="1571612"/>
          <a:ext cx="2000264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7072330" y="1571612"/>
          <a:ext cx="192882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143108" y="1571612"/>
          <a:ext cx="2000264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43438" y="1571612"/>
          <a:ext cx="2000264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4071934" y="2357430"/>
            <a:ext cx="785818" cy="2286016"/>
          </a:xfrm>
          <a:prstGeom prst="rightArrow">
            <a:avLst/>
          </a:prstGeom>
          <a:gradFill flip="none" rotWithShape="1">
            <a:gsLst>
              <a:gs pos="0">
                <a:srgbClr val="C00000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6500826" y="2357430"/>
            <a:ext cx="785818" cy="2286016"/>
          </a:xfrm>
          <a:prstGeom prst="rightArrow">
            <a:avLst/>
          </a:prstGeom>
          <a:gradFill flip="none" rotWithShape="1">
            <a:gsLst>
              <a:gs pos="0">
                <a:srgbClr val="C00000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571604" y="2428868"/>
            <a:ext cx="785818" cy="2286016"/>
          </a:xfrm>
          <a:prstGeom prst="rightArrow">
            <a:avLst/>
          </a:prstGeom>
          <a:gradFill flip="none" rotWithShape="1">
            <a:gsLst>
              <a:gs pos="0">
                <a:srgbClr val="C00000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P spid="15" grpId="0" animBg="1"/>
      <p:bldP spid="16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/>
              <a:t>Промоционная</a:t>
            </a:r>
            <a:r>
              <a:rPr lang="ru-RU" sz="2800" dirty="0" smtClean="0"/>
              <a:t> активность направленная на специалистов сферы здравоохранения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71802" y="2214554"/>
          <a:ext cx="3971924" cy="366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143768" y="2357430"/>
          <a:ext cx="1714512" cy="3103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15206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%</a:t>
            </a:r>
            <a:endParaRPr lang="ru-RU" b="1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2000240"/>
          <a:ext cx="3405190" cy="403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4282" y="32861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%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150017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Типы </a:t>
            </a:r>
            <a:r>
              <a:rPr lang="ru-RU" b="1" dirty="0" err="1" smtClean="0"/>
              <a:t>промоционной</a:t>
            </a:r>
            <a:r>
              <a:rPr lang="ru-RU" b="1" dirty="0" smtClean="0"/>
              <a:t> активности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57620" y="1500174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Упоминания врачей и фармацевтов о визитах </a:t>
            </a:r>
            <a:r>
              <a:rPr lang="ru-RU" b="1" dirty="0" err="1" smtClean="0"/>
              <a:t>медпредставителей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8" grpId="0"/>
      <p:bldGraphic spid="9" grpId="0">
        <p:bldAsOne/>
      </p:bldGraphic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Украина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357298"/>
            <a:ext cx="7215238" cy="49289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Великая </a:t>
            </a:r>
            <a:r>
              <a:rPr lang="ru-RU" sz="3600" dirty="0" smtClean="0"/>
              <a:t>октябрьская «</a:t>
            </a:r>
            <a:r>
              <a:rPr lang="ru-RU" sz="3600" dirty="0" err="1" smtClean="0"/>
              <a:t>промоционная</a:t>
            </a:r>
            <a:r>
              <a:rPr lang="ru-RU" sz="3600" dirty="0" smtClean="0"/>
              <a:t>» революция в Украине </a:t>
            </a:r>
            <a:endParaRPr lang="ru-RU" sz="3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2000240"/>
            <a:ext cx="7286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A(H1N1) </a:t>
            </a:r>
          </a:p>
          <a:p>
            <a:pPr algn="ctr"/>
            <a:r>
              <a:rPr lang="ru-RU" sz="4000" dirty="0" smtClean="0"/>
              <a:t>С</a:t>
            </a:r>
            <a:r>
              <a:rPr lang="uk-UA" sz="4000" dirty="0" err="1" smtClean="0"/>
              <a:t>трогий</a:t>
            </a:r>
            <a:r>
              <a:rPr lang="uk-UA" sz="4000" dirty="0" smtClean="0"/>
              <a:t> </a:t>
            </a:r>
            <a:r>
              <a:rPr lang="uk-UA" sz="4000" dirty="0" err="1" smtClean="0"/>
              <a:t>масочн</a:t>
            </a:r>
            <a:r>
              <a:rPr lang="ru-RU" sz="4000" dirty="0" err="1" smtClean="0"/>
              <a:t>ы</a:t>
            </a:r>
            <a:r>
              <a:rPr lang="uk-UA" sz="4000" dirty="0" smtClean="0"/>
              <a:t>й режим!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00496" y="400050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октября 2009 года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эффективной </a:t>
            </a:r>
            <a:r>
              <a:rPr lang="ru-RU" sz="3200" dirty="0" err="1" smtClean="0"/>
              <a:t>промоционной</a:t>
            </a:r>
            <a:r>
              <a:rPr lang="ru-RU" sz="3200" dirty="0" smtClean="0"/>
              <a:t> кампании «Строгий масочный режим!»</a:t>
            </a:r>
            <a:br>
              <a:rPr lang="ru-RU" sz="3200" dirty="0" smtClean="0"/>
            </a:br>
            <a:r>
              <a:rPr lang="ru-RU" sz="2000" dirty="0" smtClean="0"/>
              <a:t>Еженедельная динамика розничного потребления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47225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388" y="2285992"/>
            <a:ext cx="1000132" cy="1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357950" y="4071942"/>
            <a:ext cx="1071570" cy="10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Штриховая стрелка вправо 12"/>
          <p:cNvSpPr/>
          <p:nvPr/>
        </p:nvSpPr>
        <p:spPr>
          <a:xfrm rot="16200000">
            <a:off x="6679421" y="2821777"/>
            <a:ext cx="1643074" cy="71438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8148" y="2786058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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5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эффективной </a:t>
            </a:r>
            <a:r>
              <a:rPr lang="ru-RU" sz="3200" dirty="0" err="1" smtClean="0"/>
              <a:t>промоционной</a:t>
            </a:r>
            <a:r>
              <a:rPr lang="ru-RU" sz="3200" dirty="0" smtClean="0"/>
              <a:t> кампании «Строгий масочный режим!»</a:t>
            </a:r>
            <a:br>
              <a:rPr lang="ru-RU" sz="3200" dirty="0" smtClean="0"/>
            </a:br>
            <a:r>
              <a:rPr lang="ru-RU" sz="2000" dirty="0" smtClean="0"/>
              <a:t>Еженедельная динамика розничного потребления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47225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388" y="2357430"/>
            <a:ext cx="1000132" cy="1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357950" y="4214818"/>
            <a:ext cx="1071570" cy="10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Штриховая стрелка вправо 12"/>
          <p:cNvSpPr/>
          <p:nvPr/>
        </p:nvSpPr>
        <p:spPr>
          <a:xfrm rot="16200000">
            <a:off x="6572264" y="2928934"/>
            <a:ext cx="1714512" cy="71438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8148" y="2928934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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6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3" grpId="0" animBg="1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Штриховая стрелка вправо 21"/>
          <p:cNvSpPr/>
          <p:nvPr/>
        </p:nvSpPr>
        <p:spPr>
          <a:xfrm rot="5400000">
            <a:off x="4893471" y="2964653"/>
            <a:ext cx="2214578" cy="71438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000132"/>
          </a:xfrm>
        </p:spPr>
        <p:txBody>
          <a:bodyPr/>
          <a:lstStyle/>
          <a:p>
            <a:r>
              <a:rPr lang="ru-RU" sz="2800" dirty="0" smtClean="0"/>
              <a:t>Результаты эффективной </a:t>
            </a:r>
            <a:r>
              <a:rPr lang="ru-RU" sz="2800" dirty="0" err="1" smtClean="0"/>
              <a:t>промоционной</a:t>
            </a:r>
            <a:r>
              <a:rPr lang="ru-RU" sz="2800" dirty="0" smtClean="0"/>
              <a:t> кампании «Строгий масочный режим!»</a:t>
            </a:r>
            <a:br>
              <a:rPr lang="ru-RU" sz="2800" dirty="0" smtClean="0"/>
            </a:br>
            <a:r>
              <a:rPr lang="ru-RU" sz="1800" dirty="0" smtClean="0"/>
              <a:t>Еженедельная динамика розничного потребления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514353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143372" y="2143116"/>
            <a:ext cx="1000132" cy="1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29058" y="4643446"/>
            <a:ext cx="1071570" cy="10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Штриховая стрелка вправо 12"/>
          <p:cNvSpPr/>
          <p:nvPr/>
        </p:nvSpPr>
        <p:spPr>
          <a:xfrm rot="16200000">
            <a:off x="3321835" y="3036091"/>
            <a:ext cx="2357454" cy="71438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000364" y="3071810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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28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Содержимое 5"/>
          <p:cNvGraphicFramePr>
            <a:graphicFrameLocks/>
          </p:cNvGraphicFramePr>
          <p:nvPr/>
        </p:nvGraphicFramePr>
        <p:xfrm>
          <a:off x="5643506" y="1571612"/>
          <a:ext cx="18573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7072330" y="2214554"/>
            <a:ext cx="10715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58016" y="4071942"/>
            <a:ext cx="12858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Штриховая стрелка вправо 19"/>
          <p:cNvSpPr/>
          <p:nvPr/>
        </p:nvSpPr>
        <p:spPr>
          <a:xfrm rot="16200000">
            <a:off x="7107985" y="2750339"/>
            <a:ext cx="1643074" cy="714380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215274" y="2857496"/>
            <a:ext cx="928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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5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Graphic spid="6" grpId="0">
        <p:bldAsOne/>
      </p:bldGraphic>
      <p:bldP spid="13" grpId="0" animBg="1"/>
      <p:bldP spid="14" grpId="0"/>
      <p:bldGraphic spid="12" grpId="0">
        <p:bldAsOne/>
      </p:bldGraphic>
      <p:bldP spid="20" grpId="0" animBg="1"/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ru-RU" sz="3200" dirty="0" smtClean="0"/>
              <a:t>Результаты эффективной </a:t>
            </a:r>
            <a:r>
              <a:rPr lang="ru-RU" sz="3200" dirty="0" err="1" smtClean="0"/>
              <a:t>промоционной</a:t>
            </a:r>
            <a:r>
              <a:rPr lang="ru-RU" sz="3200" dirty="0" smtClean="0"/>
              <a:t> кампании «Строгий масочный режим!»</a:t>
            </a:r>
            <a:br>
              <a:rPr lang="ru-RU" sz="3200" dirty="0" smtClean="0"/>
            </a:br>
            <a:r>
              <a:rPr lang="ru-RU" sz="2000" dirty="0" smtClean="0"/>
              <a:t>Еженедельная динамика розничного потребления ЛС в разрезе АТС групп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5"/>
          <p:cNvGraphicFramePr>
            <a:graphicFrameLocks/>
          </p:cNvGraphicFramePr>
          <p:nvPr/>
        </p:nvGraphicFramePr>
        <p:xfrm>
          <a:off x="428596" y="1857364"/>
          <a:ext cx="6400816" cy="426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6400816" cy="426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ru-RU" sz="3200" dirty="0" smtClean="0"/>
              <a:t>Что на выходе?</a:t>
            </a:r>
            <a:br>
              <a:rPr lang="ru-RU" sz="3200" dirty="0" smtClean="0"/>
            </a:br>
            <a:r>
              <a:rPr lang="ru-RU" sz="2000" dirty="0" err="1" smtClean="0"/>
              <a:t>Микропрогноз</a:t>
            </a:r>
            <a:r>
              <a:rPr lang="ru-RU" sz="2000" dirty="0" smtClean="0"/>
              <a:t> еженедельной динамика розничного потребления всех категорий аптечной корзины до конца года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715240" y="2571744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sym typeface="Symbol"/>
              </a:rPr>
              <a:t>+</a:t>
            </a:r>
            <a:r>
              <a:rPr lang="ru-RU" sz="3200" b="1" dirty="0" smtClean="0">
                <a:solidFill>
                  <a:srgbClr val="C00000"/>
                </a:solidFill>
              </a:rPr>
              <a:t> 65%</a:t>
            </a:r>
            <a:endParaRPr lang="ru-RU" sz="3200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786446" y="3142454"/>
            <a:ext cx="1857388" cy="1877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9" name="Штриховая стрелка вправо 8"/>
          <p:cNvSpPr/>
          <p:nvPr/>
        </p:nvSpPr>
        <p:spPr>
          <a:xfrm rot="16200000">
            <a:off x="6893735" y="2393149"/>
            <a:ext cx="857256" cy="500066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215074" y="3929066"/>
            <a:ext cx="785818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Прогноз</a:t>
            </a:r>
            <a:endParaRPr lang="ru-RU" sz="1200" b="1" dirty="0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8" y="6356350"/>
            <a:ext cx="4054721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br>
              <a:rPr lang="ru-RU" dirty="0" smtClean="0"/>
            </a:br>
            <a:r>
              <a:rPr lang="ru-RU" dirty="0" smtClean="0"/>
              <a:t>Экспертная оценка прогноза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500166" y="6429396"/>
            <a:ext cx="1500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000760" y="2147888"/>
            <a:ext cx="1633528" cy="4746"/>
          </a:xfrm>
          <a:prstGeom prst="lin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Graphic spid="6" grpId="0">
        <p:bldAsOne/>
      </p:bldGraphic>
      <p:bldP spid="10" grpId="0"/>
      <p:bldP spid="9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643966" cy="1143000"/>
          </a:xfrm>
        </p:spPr>
        <p:txBody>
          <a:bodyPr/>
          <a:lstStyle/>
          <a:p>
            <a:r>
              <a:rPr lang="ru-RU" sz="2800" dirty="0" smtClean="0"/>
              <a:t>Фармацевтическая отрасль Украины как жизненно необходимый компонент системы здравоохранения демонстрирует уверенную </a:t>
            </a:r>
            <a:r>
              <a:rPr lang="ru-RU" sz="2800" dirty="0" err="1" smtClean="0"/>
              <a:t>кризисоустойчивость</a:t>
            </a:r>
            <a:r>
              <a:rPr lang="en-US" sz="2800" dirty="0" smtClean="0"/>
              <a:t>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1800" dirty="0" err="1" smtClean="0"/>
              <a:t>Потребление</a:t>
            </a:r>
            <a:r>
              <a:rPr lang="uk-UA" sz="1800" dirty="0" smtClean="0"/>
              <a:t> </a:t>
            </a:r>
            <a:r>
              <a:rPr lang="uk-UA" sz="1800" dirty="0" err="1" smtClean="0"/>
              <a:t>лекарственных</a:t>
            </a:r>
            <a:r>
              <a:rPr lang="uk-UA" sz="1800" dirty="0" smtClean="0"/>
              <a:t> </a:t>
            </a:r>
            <a:r>
              <a:rPr lang="uk-UA" sz="1800" dirty="0" err="1" smtClean="0"/>
              <a:t>средств</a:t>
            </a:r>
            <a:r>
              <a:rPr lang="uk-UA" sz="1800" dirty="0" smtClean="0"/>
              <a:t> в </a:t>
            </a:r>
            <a:r>
              <a:rPr lang="uk-UA" sz="1800" dirty="0" err="1" smtClean="0"/>
              <a:t>денежном</a:t>
            </a:r>
            <a:r>
              <a:rPr lang="uk-UA" sz="1800" dirty="0" smtClean="0"/>
              <a:t> </a:t>
            </a:r>
            <a:r>
              <a:rPr lang="uk-UA" sz="1800" dirty="0" err="1" smtClean="0"/>
              <a:t>выражении</a:t>
            </a:r>
            <a:r>
              <a:rPr lang="uk-UA" sz="1800" dirty="0" smtClean="0"/>
              <a:t> </a:t>
            </a:r>
            <a:br>
              <a:rPr lang="uk-UA" sz="1800" dirty="0" smtClean="0"/>
            </a:br>
            <a:r>
              <a:rPr lang="uk-UA" sz="1800" dirty="0" err="1" smtClean="0"/>
              <a:t>растет</a:t>
            </a:r>
            <a:r>
              <a:rPr lang="uk-UA" sz="1800" dirty="0" smtClean="0"/>
              <a:t> </a:t>
            </a:r>
            <a:r>
              <a:rPr lang="uk-UA" sz="1800" dirty="0" err="1" smtClean="0"/>
              <a:t>более</a:t>
            </a:r>
            <a:r>
              <a:rPr lang="uk-UA" sz="1800" dirty="0" smtClean="0"/>
              <a:t> </a:t>
            </a:r>
            <a:r>
              <a:rPr lang="uk-UA" sz="1800" dirty="0" err="1" smtClean="0"/>
              <a:t>чем</a:t>
            </a:r>
            <a:r>
              <a:rPr lang="uk-UA" sz="1800" dirty="0" smtClean="0"/>
              <a:t> на четверть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46609" y="6356350"/>
            <a:ext cx="2133600" cy="365125"/>
          </a:xfrm>
        </p:spPr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2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14480" y="2143118"/>
          <a:ext cx="4000528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Правая фигурная скобка 26"/>
          <p:cNvSpPr/>
          <p:nvPr/>
        </p:nvSpPr>
        <p:spPr>
          <a:xfrm>
            <a:off x="5786446" y="2071680"/>
            <a:ext cx="642942" cy="1785950"/>
          </a:xfrm>
          <a:prstGeom prst="rightBrace">
            <a:avLst>
              <a:gd name="adj1" fmla="val 35987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12675" y="2549156"/>
            <a:ext cx="1928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2008 г., </a:t>
            </a:r>
            <a:br>
              <a:rPr lang="ru-RU" sz="2400" b="1" dirty="0" smtClean="0"/>
            </a:br>
            <a:r>
              <a:rPr lang="ru-RU" sz="2400" b="1" dirty="0" err="1" smtClean="0"/>
              <a:t>млрд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грн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grpSp>
        <p:nvGrpSpPr>
          <p:cNvPr id="29" name="Группа 8"/>
          <p:cNvGrpSpPr/>
          <p:nvPr/>
        </p:nvGrpSpPr>
        <p:grpSpPr>
          <a:xfrm>
            <a:off x="6500826" y="2071680"/>
            <a:ext cx="1643074" cy="816234"/>
            <a:chOff x="0" y="209"/>
            <a:chExt cx="1903096" cy="816234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0" y="209"/>
              <a:ext cx="1903096" cy="81623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Скругленный прямоугольник 4"/>
            <p:cNvSpPr/>
            <p:nvPr/>
          </p:nvSpPr>
          <p:spPr>
            <a:xfrm>
              <a:off x="39845" y="40054"/>
              <a:ext cx="1823406" cy="73654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56210" tIns="78105" rIns="156210" bIns="7810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100" kern="1200" dirty="0" smtClean="0"/>
                <a:t>16,0</a:t>
              </a:r>
              <a:endParaRPr lang="ru-RU" sz="4100" kern="1200" dirty="0"/>
            </a:p>
          </p:txBody>
        </p:sp>
      </p:grpSp>
      <p:grpSp>
        <p:nvGrpSpPr>
          <p:cNvPr id="32" name="Группа 11"/>
          <p:cNvGrpSpPr/>
          <p:nvPr/>
        </p:nvGrpSpPr>
        <p:grpSpPr>
          <a:xfrm>
            <a:off x="6500826" y="3071812"/>
            <a:ext cx="1643074" cy="816234"/>
            <a:chOff x="0" y="209"/>
            <a:chExt cx="1903096" cy="816234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0" y="209"/>
              <a:ext cx="1903096" cy="81623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39845" y="40054"/>
              <a:ext cx="1823406" cy="736544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56210" tIns="78105" rIns="156210" bIns="7810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 smtClean="0"/>
                <a:t>+25%</a:t>
              </a:r>
              <a:endParaRPr lang="ru-RU" sz="2800" kern="1200" dirty="0"/>
            </a:p>
          </p:txBody>
        </p:sp>
      </p:grpSp>
      <p:graphicFrame>
        <p:nvGraphicFramePr>
          <p:cNvPr id="35" name="Содержимое 5"/>
          <p:cNvGraphicFramePr>
            <a:graphicFrameLocks/>
          </p:cNvGraphicFramePr>
          <p:nvPr/>
        </p:nvGraphicFramePr>
        <p:xfrm>
          <a:off x="1750765" y="4500572"/>
          <a:ext cx="4000528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6" name="Правая фигурная скобка 35"/>
          <p:cNvSpPr/>
          <p:nvPr/>
        </p:nvSpPr>
        <p:spPr>
          <a:xfrm>
            <a:off x="5822731" y="4429134"/>
            <a:ext cx="642942" cy="1785950"/>
          </a:xfrm>
          <a:prstGeom prst="rightBrace">
            <a:avLst>
              <a:gd name="adj1" fmla="val 35987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 rot="16200000">
            <a:off x="-164789" y="4614786"/>
            <a:ext cx="2143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 квартала 2009 г., </a:t>
            </a:r>
            <a:br>
              <a:rPr lang="ru-RU" sz="2400" b="1" dirty="0" smtClean="0"/>
            </a:br>
            <a:r>
              <a:rPr lang="ru-RU" sz="2400" b="1" dirty="0" err="1" smtClean="0"/>
              <a:t>млрд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грн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grpSp>
        <p:nvGrpSpPr>
          <p:cNvPr id="38" name="Группа 17"/>
          <p:cNvGrpSpPr/>
          <p:nvPr/>
        </p:nvGrpSpPr>
        <p:grpSpPr>
          <a:xfrm>
            <a:off x="6537111" y="4429134"/>
            <a:ext cx="1643074" cy="816234"/>
            <a:chOff x="0" y="209"/>
            <a:chExt cx="1903096" cy="816234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0" y="209"/>
              <a:ext cx="1903096" cy="816234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Скругленный прямоугольник 4"/>
            <p:cNvSpPr/>
            <p:nvPr/>
          </p:nvSpPr>
          <p:spPr>
            <a:xfrm>
              <a:off x="39845" y="40054"/>
              <a:ext cx="1823406" cy="73654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56210" tIns="78105" rIns="156210" bIns="7810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100" dirty="0" smtClean="0"/>
                <a:t>14</a:t>
              </a:r>
              <a:r>
                <a:rPr lang="ru-RU" sz="4100" kern="1200" dirty="0" smtClean="0"/>
                <a:t>,3</a:t>
              </a:r>
              <a:endParaRPr lang="ru-RU" sz="4100" kern="1200" dirty="0"/>
            </a:p>
          </p:txBody>
        </p:sp>
      </p:grpSp>
      <p:grpSp>
        <p:nvGrpSpPr>
          <p:cNvPr id="41" name="Группа 20"/>
          <p:cNvGrpSpPr/>
          <p:nvPr/>
        </p:nvGrpSpPr>
        <p:grpSpPr>
          <a:xfrm>
            <a:off x="6537111" y="5429266"/>
            <a:ext cx="1643074" cy="816234"/>
            <a:chOff x="0" y="209"/>
            <a:chExt cx="1903096" cy="816234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0" y="209"/>
              <a:ext cx="1903096" cy="816234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3" name="Скругленный прямоугольник 4"/>
            <p:cNvSpPr/>
            <p:nvPr/>
          </p:nvSpPr>
          <p:spPr>
            <a:xfrm>
              <a:off x="39845" y="40054"/>
              <a:ext cx="1823406" cy="736544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56210" tIns="78105" rIns="156210" bIns="7810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 smtClean="0"/>
                <a:t>+27%</a:t>
              </a:r>
              <a:endParaRPr lang="ru-RU" sz="2800" kern="1200" dirty="0"/>
            </a:p>
          </p:txBody>
        </p:sp>
      </p:grpSp>
      <p:cxnSp>
        <p:nvCxnSpPr>
          <p:cNvPr id="44" name="Прямая соединительная линия 43"/>
          <p:cNvCxnSpPr/>
          <p:nvPr/>
        </p:nvCxnSpPr>
        <p:spPr>
          <a:xfrm>
            <a:off x="285720" y="414179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  <p:bldP spid="27" grpId="0" animBg="1"/>
      <p:bldP spid="28" grpId="0"/>
      <p:bldGraphic spid="35" grpId="0">
        <p:bldAsOne/>
      </p:bldGraphic>
      <p:bldP spid="36" grpId="0" animBg="1"/>
      <p:bldP spid="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Регулирование в процессе паники Постановление КМУ №1154 от 30.10.09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14282" y="2143116"/>
          <a:ext cx="28575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928675" y="2466975"/>
            <a:ext cx="214314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28728" y="185736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55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грн</a:t>
            </a:r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214678" y="2143116"/>
          <a:ext cx="28575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3929071" y="2466975"/>
            <a:ext cx="214314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24" y="185736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15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грн</a:t>
            </a:r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6143636" y="2143116"/>
          <a:ext cx="28575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6786578" y="2500306"/>
            <a:ext cx="214314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58082" y="185736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45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грн</a:t>
            </a:r>
            <a:r>
              <a:rPr lang="ru-RU" sz="2800" b="1" dirty="0" smtClean="0">
                <a:solidFill>
                  <a:srgbClr val="C00000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2819399" y="2657473"/>
            <a:ext cx="214314" cy="50006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5857884" y="2571744"/>
            <a:ext cx="214314" cy="50006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8786842" y="2714620"/>
            <a:ext cx="214314" cy="50006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9" grpId="0"/>
      <p:bldGraphic spid="10" grpId="0">
        <p:bldAsOne/>
      </p:bldGraphic>
      <p:bldP spid="12" grpId="0"/>
      <p:bldGraphic spid="13" grpId="0">
        <p:bldAsOne/>
      </p:bldGraphic>
      <p:bldP spid="15" grpId="0"/>
      <p:bldP spid="16" grpId="0" animBg="1"/>
      <p:bldP spid="17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Результаты… а есть ли они?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  <p:graphicFrame>
        <p:nvGraphicFramePr>
          <p:cNvPr id="6" name="Содержимое 5"/>
          <p:cNvGraphicFramePr>
            <a:graphicFrameLocks/>
          </p:cNvGraphicFramePr>
          <p:nvPr/>
        </p:nvGraphicFramePr>
        <p:xfrm>
          <a:off x="500034" y="1643050"/>
          <a:ext cx="3786214" cy="419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Рисунок 7" descr="Ramka cop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1857364"/>
            <a:ext cx="1071570" cy="8627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Стрелка вправо 8"/>
          <p:cNvSpPr/>
          <p:nvPr/>
        </p:nvSpPr>
        <p:spPr>
          <a:xfrm rot="16200000">
            <a:off x="4357686" y="1571612"/>
            <a:ext cx="1285884" cy="8572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500694" y="1500174"/>
            <a:ext cx="32861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Увеличения продаж  из-за ажиотажного спроса </a:t>
            </a:r>
            <a:r>
              <a:rPr lang="ru-RU" sz="2800" b="1" dirty="0" smtClean="0"/>
              <a:t>+1,5% </a:t>
            </a:r>
            <a:r>
              <a:rPr lang="ru-RU" sz="2000" dirty="0" smtClean="0"/>
              <a:t>на годовом интервале</a:t>
            </a:r>
            <a:endParaRPr lang="ru-RU" sz="2000" dirty="0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357686" y="3349655"/>
            <a:ext cx="1285884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500694" y="3135341"/>
            <a:ext cx="30718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Падение продаж  после ажиотажного спроса</a:t>
            </a:r>
            <a:br>
              <a:rPr lang="ru-RU" sz="2000" dirty="0" smtClean="0"/>
            </a:br>
            <a:r>
              <a:rPr lang="ru-RU" sz="3200" b="1" dirty="0" smtClean="0"/>
              <a:t>- ? % </a:t>
            </a:r>
            <a:r>
              <a:rPr lang="ru-RU" sz="2000" dirty="0" smtClean="0"/>
              <a:t>на годовом интервале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9" grpId="0" animBg="1"/>
      <p:bldP spid="10" grpId="0"/>
      <p:bldP spid="12" grpId="0" animBg="1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дослідження ринку "Фармстандарт", © Моріон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2500306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Благодарю за внимание!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Джерела:</a:t>
            </a:r>
          </a:p>
          <a:p>
            <a:pPr marL="514350" indent="-514350">
              <a:buAutoNum type="arabicPeriod"/>
            </a:pPr>
            <a:r>
              <a:rPr lang="ru-RU" sz="2000" dirty="0" err="1" smtClean="0"/>
              <a:t>Державний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комітет</a:t>
            </a:r>
            <a:r>
              <a:rPr lang="ru-RU" sz="2000" dirty="0" smtClean="0"/>
              <a:t> статистики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 </a:t>
            </a:r>
            <a:br>
              <a:rPr lang="ru-RU" sz="2000" dirty="0" smtClean="0"/>
            </a:br>
            <a:r>
              <a:rPr lang="en-US" sz="2000" dirty="0" smtClean="0">
                <a:hlinkClick r:id="rId2"/>
              </a:rPr>
              <a:t>www.ukrstat.gov.ua</a:t>
            </a:r>
            <a:endParaRPr lang="uk-UA" sz="2000" dirty="0" smtClean="0"/>
          </a:p>
          <a:p>
            <a:pPr marL="514350" indent="-514350">
              <a:buAutoNum type="arabicPeriod"/>
            </a:pPr>
            <a:r>
              <a:rPr lang="uk-UA" sz="2000" dirty="0" smtClean="0"/>
              <a:t>Національний банк України  </a:t>
            </a:r>
            <a:br>
              <a:rPr lang="uk-UA" sz="2000" dirty="0" smtClean="0"/>
            </a:br>
            <a:r>
              <a:rPr lang="en-US" sz="2000" dirty="0" smtClean="0">
                <a:hlinkClick r:id="rId3"/>
              </a:rPr>
              <a:t>www.bank.gov.ua</a:t>
            </a:r>
            <a:r>
              <a:rPr lang="uk-UA" sz="2000" dirty="0" smtClean="0"/>
              <a:t> 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ринку "Фармстандарт", </a:t>
            </a:r>
            <a:br>
              <a:rPr lang="ru-RU" sz="2000" dirty="0" smtClean="0"/>
            </a:br>
            <a:r>
              <a:rPr lang="ru-RU" sz="2000" dirty="0" smtClean="0"/>
              <a:t>© </a:t>
            </a:r>
            <a:r>
              <a:rPr lang="ru-RU" sz="2000" dirty="0" err="1" smtClean="0"/>
              <a:t>Моріон</a:t>
            </a:r>
            <a:r>
              <a:rPr lang="ru-RU" sz="2000" dirty="0" smtClean="0"/>
              <a:t>, </a:t>
            </a:r>
            <a:r>
              <a:rPr lang="ru-RU" sz="2000" dirty="0" err="1" smtClean="0"/>
              <a:t>Україна</a:t>
            </a:r>
            <a:endParaRPr lang="ru-RU" sz="2000" dirty="0" smtClean="0"/>
          </a:p>
          <a:p>
            <a:pPr marL="514350" indent="-514350">
              <a:buNone/>
            </a:pPr>
            <a:r>
              <a:rPr lang="uk-UA" sz="1100" dirty="0" smtClean="0"/>
              <a:t>	</a:t>
            </a:r>
            <a:r>
              <a:rPr lang="uk-UA" sz="1400" dirty="0" smtClean="0"/>
              <a:t>Постійно діюче дослідження фармацевтичного ринку України. Методологія дослідження – екстраполяція даних репрезентативної вибірки аптек (3200) на генеральну сукупність з використанням </a:t>
            </a:r>
            <a:r>
              <a:rPr lang="uk-UA" sz="1400" dirty="0" err="1" smtClean="0"/>
              <a:t>кластерного</a:t>
            </a:r>
            <a:r>
              <a:rPr lang="uk-UA" sz="1400" dirty="0" smtClean="0"/>
              <a:t> аналізу та ієрархічних моделей.</a:t>
            </a:r>
            <a:endParaRPr lang="ru-RU" sz="1100" dirty="0" smtClean="0"/>
          </a:p>
          <a:p>
            <a:pPr marL="514350" indent="-514350">
              <a:buNone/>
            </a:pPr>
            <a:r>
              <a:rPr lang="ru-RU" sz="2000" dirty="0" smtClean="0"/>
              <a:t>4.    ЦМД «</a:t>
            </a:r>
            <a:r>
              <a:rPr lang="ru-RU" sz="2000" dirty="0" err="1" smtClean="0"/>
              <a:t>Фармексперт</a:t>
            </a:r>
            <a:r>
              <a:rPr lang="ru-RU" sz="2000" dirty="0" smtClean="0"/>
              <a:t>», Рос</a:t>
            </a:r>
            <a:r>
              <a:rPr lang="uk-UA" sz="2000" dirty="0" smtClean="0"/>
              <a:t>і</a:t>
            </a:r>
            <a:r>
              <a:rPr lang="ru-RU" sz="2000" dirty="0" smtClean="0"/>
              <a:t>я</a:t>
            </a:r>
          </a:p>
          <a:p>
            <a:pPr marL="514350" indent="-514350">
              <a:buNone/>
            </a:pPr>
            <a:r>
              <a:rPr lang="uk-UA" sz="2000" dirty="0" smtClean="0"/>
              <a:t>	</a:t>
            </a:r>
            <a:r>
              <a:rPr lang="uk-UA" sz="1400" dirty="0" smtClean="0"/>
              <a:t>Постійно діюче дослідження фармацевтичних ринків країн СНД. Методологія дослідження – екстраполяція даних репрезентативних вибірок аптечних закладів на генеральну сукупність</a:t>
            </a:r>
            <a:r>
              <a:rPr lang="uk-UA" sz="1400" dirty="0" smtClean="0"/>
              <a:t>.</a:t>
            </a:r>
            <a:endParaRPr lang="ru-RU" sz="20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Система дослідження ринку "Фармстандарт", © Моріон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42875" y="1643063"/>
          <a:ext cx="2900363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3071813" y="1643063"/>
          <a:ext cx="2928937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091AF-8757-48BD-A4D9-B4AF1DB023AF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" name="Object 7"/>
          <p:cNvGraphicFramePr>
            <a:graphicFrameLocks/>
          </p:cNvGraphicFramePr>
          <p:nvPr/>
        </p:nvGraphicFramePr>
        <p:xfrm>
          <a:off x="6021304" y="1639938"/>
          <a:ext cx="2895600" cy="4500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Рисунок 12" descr="Ramka copy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1670" y="2214554"/>
            <a:ext cx="928694" cy="50005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 descr="Ramka copy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190" y="2500306"/>
            <a:ext cx="922327" cy="50005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 descr="Ramka copy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9586" y="2571744"/>
            <a:ext cx="922327" cy="50005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368412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Количество упаковок лекарственных средств приобретаемых населением в аптеках восстанавливается до уровня предыдущих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Тяжелые дни фармацевтического рынка Украины позади. Восстановление потребления подтверждается динамикой всех показателей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E171A-3D64-44D1-9197-2C5537834C2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13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42875" y="1643063"/>
          <a:ext cx="2900363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071813" y="1643063"/>
          <a:ext cx="2928937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Object 7"/>
          <p:cNvGraphicFramePr>
            <a:graphicFrameLocks/>
          </p:cNvGraphicFramePr>
          <p:nvPr/>
        </p:nvGraphicFramePr>
        <p:xfrm>
          <a:off x="6016624" y="1638300"/>
          <a:ext cx="2895600" cy="447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4" grpId="0">
        <p:bldAsOne/>
      </p:bldGraphic>
      <p:bldGraphic spid="1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Приросты розничной реализации ЛС накопительным итогом демонстрируют положительную динамику </a:t>
            </a:r>
            <a:br>
              <a:rPr lang="ru-RU" sz="2800" dirty="0" smtClean="0"/>
            </a:br>
            <a:r>
              <a:rPr lang="en-US" sz="1800" dirty="0" smtClean="0"/>
              <a:t>YTD 2009</a:t>
            </a:r>
            <a:endParaRPr lang="ru-RU" sz="2800" dirty="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500034" y="2071678"/>
          <a:ext cx="8186767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087"/>
                <a:gridCol w="2034560"/>
                <a:gridCol w="2034560"/>
                <a:gridCol w="2034560"/>
              </a:tblGrid>
              <a:tr h="139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Прирост, %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 мес. 2009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6 мес.  2009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11 мес.  2009</a:t>
                      </a:r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Упаковки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-18,9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-17,4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-8,7</a:t>
                      </a:r>
                      <a:endParaRPr lang="ru-RU" sz="3600" dirty="0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Гривна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+22,9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+19,2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+28,1</a:t>
                      </a:r>
                      <a:endParaRPr lang="ru-RU" sz="3600" dirty="0"/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Доллар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-19,4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-22,6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-16,9</a:t>
                      </a:r>
                      <a:endParaRPr lang="ru-RU" sz="3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F9718-723D-4528-A9C7-0F74912DF1F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Действующие рыночные механизмы дают отечественным производителям преимущества в увеличении объемов потребления лекарственных средств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571472" y="3000372"/>
          <a:ext cx="8072494" cy="2857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054"/>
                <a:gridCol w="2597168"/>
                <a:gridCol w="3143272"/>
              </a:tblGrid>
              <a:tr h="656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Импортные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Отечественные</a:t>
                      </a:r>
                      <a:endParaRPr lang="ru-RU" sz="3200" dirty="0"/>
                    </a:p>
                  </a:txBody>
                  <a:tcPr/>
                </a:tc>
              </a:tr>
              <a:tr h="733688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Упаковки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-18,8%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-2,6%</a:t>
                      </a:r>
                      <a:endParaRPr lang="ru-RU" sz="3600" dirty="0"/>
                    </a:p>
                  </a:txBody>
                  <a:tcPr anchor="ctr"/>
                </a:tc>
              </a:tr>
              <a:tr h="733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Гривна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+25,1%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+38,1%</a:t>
                      </a:r>
                      <a:endParaRPr lang="ru-RU" sz="3600" dirty="0"/>
                    </a:p>
                  </a:txBody>
                  <a:tcPr anchor="ctr"/>
                </a:tc>
              </a:tr>
              <a:tr h="733688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Доллар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-18,6%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-10,4%</a:t>
                      </a:r>
                      <a:endParaRPr lang="ru-RU" sz="3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F9718-723D-4528-A9C7-0F74912DF1F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2357430"/>
            <a:ext cx="82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Прирост январь – ноябрь 2009 г. к январь – ноябрь 2008 г., %</a:t>
            </a:r>
            <a:endParaRPr lang="ru-RU" sz="2000" b="1" dirty="0"/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/>
              <a:t>Сопредельные рынки стран СНГ</a:t>
            </a:r>
            <a:br>
              <a:rPr lang="ru-RU" sz="3200" dirty="0" smtClean="0"/>
            </a:br>
            <a:r>
              <a:rPr lang="ru-RU" sz="3200" dirty="0" smtClean="0"/>
              <a:t>Как там дела?</a:t>
            </a:r>
            <a:br>
              <a:rPr lang="ru-RU" sz="3200" dirty="0" smtClean="0"/>
            </a:br>
            <a:r>
              <a:rPr lang="ru-RU" sz="2200" dirty="0" smtClean="0"/>
              <a:t>Розничный рынок ЛС за 3 квартала 2009 года</a:t>
            </a:r>
            <a:endParaRPr lang="ru-RU" sz="32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5263F-745E-4484-8C49-FBB8BE7445CD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266700" y="1574800"/>
          <a:ext cx="2581275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5"/>
          <p:cNvGraphicFramePr>
            <a:graphicFrameLocks/>
          </p:cNvGraphicFramePr>
          <p:nvPr/>
        </p:nvGraphicFramePr>
        <p:xfrm>
          <a:off x="2592388" y="1724025"/>
          <a:ext cx="6262687" cy="464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00188" y="1785938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-4,</a:t>
            </a:r>
            <a:r>
              <a:rPr lang="ru-RU" b="1"/>
              <a:t>78</a:t>
            </a:r>
            <a:r>
              <a:rPr lang="ru-RU" b="1">
                <a:latin typeface="Calibri" pitchFamily="34" charset="0"/>
              </a:rPr>
              <a:t>%</a:t>
            </a:r>
          </a:p>
        </p:txBody>
      </p:sp>
      <p:pic>
        <p:nvPicPr>
          <p:cNvPr id="11" name="Рисунок 10" descr="Ramka copy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2071678"/>
            <a:ext cx="928687" cy="5000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357938"/>
            <a:ext cx="4286250" cy="365125"/>
          </a:xfrm>
        </p:spPr>
        <p:txBody>
          <a:bodyPr/>
          <a:lstStyle/>
          <a:p>
            <a:pPr algn="l">
              <a:defRPr/>
            </a:pPr>
            <a:r>
              <a:rPr lang="ru-RU" dirty="0" smtClean="0"/>
              <a:t>Система исследования ринка "Фармстандарт", © Морион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ЦМИ «</a:t>
            </a:r>
            <a:r>
              <a:rPr lang="ru-RU" dirty="0" err="1" smtClean="0"/>
              <a:t>Фармэксперт</a:t>
            </a:r>
            <a:r>
              <a:rPr lang="ru-RU" dirty="0" smtClean="0"/>
              <a:t>», Россия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6357938"/>
            <a:ext cx="107156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Источники</a:t>
            </a:r>
            <a:r>
              <a:rPr lang="uk-UA" sz="12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57818" y="1500174"/>
            <a:ext cx="3143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-17% </a:t>
            </a:r>
            <a:r>
              <a:rPr lang="ru-RU" b="1" dirty="0" smtClean="0"/>
              <a:t>прирост </a:t>
            </a:r>
            <a:br>
              <a:rPr lang="ru-RU" b="1" dirty="0" smtClean="0"/>
            </a:br>
            <a:r>
              <a:rPr lang="ru-RU" b="1" dirty="0" smtClean="0"/>
              <a:t>за 11 месяцев 2009</a:t>
            </a:r>
            <a:endParaRPr lang="ru-RU" b="1" dirty="0"/>
          </a:p>
        </p:txBody>
      </p:sp>
      <p:sp>
        <p:nvSpPr>
          <p:cNvPr id="18" name="Стрелка вправо с вырезом 17"/>
          <p:cNvSpPr/>
          <p:nvPr/>
        </p:nvSpPr>
        <p:spPr>
          <a:xfrm rot="20496440">
            <a:off x="4268156" y="1716624"/>
            <a:ext cx="1000132" cy="500066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Ramka copy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1428736"/>
            <a:ext cx="1071570" cy="57699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  <p:bldP spid="10" grpId="0"/>
      <p:bldP spid="1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Прогноз развития розничного</a:t>
            </a:r>
            <a:r>
              <a:rPr lang="en-US" sz="3600" dirty="0" smtClean="0"/>
              <a:t> </a:t>
            </a:r>
            <a:r>
              <a:rPr lang="ru-RU" sz="3600" dirty="0" smtClean="0"/>
              <a:t>рынка Украины 2009 – 2010. Гривна</a:t>
            </a:r>
            <a:br>
              <a:rPr lang="ru-RU" sz="3600" dirty="0" smtClean="0"/>
            </a:br>
            <a:r>
              <a:rPr lang="ru-RU" sz="2000" dirty="0" smtClean="0"/>
              <a:t>Розничный рынок лекарственных средств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357686" y="1857364"/>
          <a:ext cx="4429156" cy="416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3B8BB-D517-4632-9CC8-3DF3CCB2BFB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17609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Система исследования рынка "Фармстандарт", © Морион.</a:t>
            </a:r>
            <a:br>
              <a:rPr lang="ru-RU" dirty="0" smtClean="0"/>
            </a:br>
            <a:r>
              <a:rPr lang="ru-RU" dirty="0" smtClean="0"/>
              <a:t>Экспертные выводы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642939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 err="1" smtClean="0">
                <a:solidFill>
                  <a:schemeClr val="bg1">
                    <a:lumMod val="50000"/>
                  </a:schemeClr>
                </a:solidFill>
              </a:rPr>
              <a:t>Источники</a:t>
            </a:r>
            <a:r>
              <a:rPr lang="uk-UA" sz="12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00063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Прогноз итога 2009</a:t>
            </a:r>
            <a:endParaRPr lang="ru-RU" sz="2400" b="1" dirty="0"/>
          </a:p>
        </p:txBody>
      </p:sp>
      <p:sp>
        <p:nvSpPr>
          <p:cNvPr id="13" name="Стрелка вверх 12"/>
          <p:cNvSpPr/>
          <p:nvPr/>
        </p:nvSpPr>
        <p:spPr>
          <a:xfrm>
            <a:off x="714348" y="3857628"/>
            <a:ext cx="3286148" cy="928694"/>
          </a:xfrm>
          <a:prstGeom prst="upArrow">
            <a:avLst>
              <a:gd name="adj1" fmla="val 52997"/>
              <a:gd name="adj2" fmla="val 544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786" y="2071678"/>
            <a:ext cx="3214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/>
              <a:t>17</a:t>
            </a:r>
            <a:endParaRPr lang="ru-RU" sz="6000" b="1" dirty="0" smtClean="0"/>
          </a:p>
          <a:p>
            <a:pPr algn="ctr"/>
            <a:r>
              <a:rPr lang="ru-RU" sz="4000" b="1" dirty="0" smtClean="0"/>
              <a:t>млрд. </a:t>
            </a:r>
            <a:r>
              <a:rPr lang="ru-RU" sz="4000" b="1" dirty="0" err="1" smtClean="0"/>
              <a:t>грн</a:t>
            </a:r>
            <a:endParaRPr lang="ru-RU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57356" y="4000504"/>
            <a:ext cx="10001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ЛС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/>
      <p:bldP spid="13" grpId="0" animBg="1"/>
      <p:bldP spid="14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5373</TotalTime>
  <Words>1276</Words>
  <Application>Microsoft Office PowerPoint</Application>
  <PresentationFormat>Экран (4:3)</PresentationFormat>
  <Paragraphs>344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Последствия регулирования фармацевтического рынка Украины</vt:lpstr>
      <vt:lpstr>Слайд 2</vt:lpstr>
      <vt:lpstr>Фармацевтическая отрасль Украины как жизненно необходимый компонент системы здравоохранения демонстрирует уверенную кризисоустойчивость  Потребление лекарственных средств в денежном выражении  растет более чем на четверть</vt:lpstr>
      <vt:lpstr>Количество упаковок лекарственных средств приобретаемых населением в аптеках восстанавливается до уровня предыдущих лет</vt:lpstr>
      <vt:lpstr>Тяжелые дни фармацевтического рынка Украины позади. Восстановление потребления подтверждается динамикой всех показателей</vt:lpstr>
      <vt:lpstr>Приросты розничной реализации ЛС накопительным итогом демонстрируют положительную динамику  YTD 2009</vt:lpstr>
      <vt:lpstr>Действующие рыночные механизмы дают отечественным производителям преимущества в увеличении объемов потребления лекарственных средств</vt:lpstr>
      <vt:lpstr>Сопредельные рынки стран СНГ Как там дела? Розничный рынок ЛС за 3 квартала 2009 года</vt:lpstr>
      <vt:lpstr>Прогноз развития розничного рынка Украины 2009 – 2010. Гривна Розничный рынок лекарственных средств</vt:lpstr>
      <vt:lpstr>Прогноз развития розничного рынка Украины 2009 – 2010. Доллар Розничный рынок лекарственных средств</vt:lpstr>
      <vt:lpstr>Прогноз развития розничного рынка Украины 2009 – 2010. Гривна Розничный рынок лекарственных средств, изделий медицинского назначения, косметики, биологически активных добавок</vt:lpstr>
      <vt:lpstr>Прогноз развития розничного рынка Украины 2009 – 2010. Доллар Розничный рынок лекарственных средств, изделий медицинского назначения, косметики, биологически активных добавок</vt:lpstr>
      <vt:lpstr>Слайд 13</vt:lpstr>
      <vt:lpstr>Рыночные конкурентные механизмы удешевляют лекарственные средства при прогнозируемом валютном курсе</vt:lpstr>
      <vt:lpstr>Мифы о значительном подорожании лекарственных средств в Украине в 2009 году  Что было в июле 2008 года? Динамика средневзвешенной розничной стоимости 1 упаковки ЛС</vt:lpstr>
      <vt:lpstr>В условиях финансового кризиса и ограниченного потребительского спроса аптечные учреждения не имеют возможности повышать розничные наценки  Они их понижают.  Динамика аптечной наценки в 2009 году</vt:lpstr>
      <vt:lpstr>Объемы розничной реализации ЛС и ИМН подпадающие под регулирование наценки согласно Постановлению КМУ №333 от 25.03.09</vt:lpstr>
      <vt:lpstr>Динамика средневзвешенной аптечной наценки на ЛС и ИМН подпадающие под государственное регулирование наценки согласно Постановлению КМУ №333 от 25.03.09</vt:lpstr>
      <vt:lpstr>Динамика средневзвешенной аптечной наценки на ЛС и ИМН подпадающие под государственное регулирование наценки согласно Постановлению КМУ №333 от 25.03.09 отечественного производства с ценой производителя ниже 12 грн.</vt:lpstr>
      <vt:lpstr>Слайд 20</vt:lpstr>
      <vt:lpstr>Промоционная активность направленная на потребителей фармацевтической продукции</vt:lpstr>
      <vt:lpstr>ТВ промоция. Уровень контакта со зрителем не меняется не смотря на снижение стоимости</vt:lpstr>
      <vt:lpstr>Промоционная активность направленная на специалистов сферы здравоохранения</vt:lpstr>
      <vt:lpstr>Великая октябрьская «промоционная» революция в Украине </vt:lpstr>
      <vt:lpstr>Результаты эффективной промоционной кампании «Строгий масочный режим!» Еженедельная динамика розничного потребления</vt:lpstr>
      <vt:lpstr>Результаты эффективной промоционной кампании «Строгий масочный режим!» Еженедельная динамика розничного потребления</vt:lpstr>
      <vt:lpstr>Результаты эффективной промоционной кампании «Строгий масочный режим!» Еженедельная динамика розничного потребления</vt:lpstr>
      <vt:lpstr>Результаты эффективной промоционной кампании «Строгий масочный режим!» Еженедельная динамика розничного потребления ЛС в разрезе АТС групп</vt:lpstr>
      <vt:lpstr>Что на выходе? Микропрогноз еженедельной динамика розничного потребления всех категорий аптечной корзины до конца года</vt:lpstr>
      <vt:lpstr>Регулирование в процессе паники Постановление КМУ №1154 от 30.10.09</vt:lpstr>
      <vt:lpstr>Результаты… а есть ли они?</vt:lpstr>
      <vt:lpstr>Слайд 32</vt:lpstr>
      <vt:lpstr>Слайд 33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Последствия регулирования фармацевтического рынка</dc:title>
  <dc:creator>Your User Name</dc:creator>
  <cp:lastModifiedBy>Your User Name</cp:lastModifiedBy>
  <cp:revision>330</cp:revision>
  <dcterms:created xsi:type="dcterms:W3CDTF">2009-05-04T06:33:34Z</dcterms:created>
  <dcterms:modified xsi:type="dcterms:W3CDTF">2009-12-01T23:23:34Z</dcterms:modified>
</cp:coreProperties>
</file>